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Tek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D4179E7-DFAA-4ADE-808E-6996076883A4}">
  <a:tblStyle styleId="{6D4179E7-DFAA-4ADE-808E-6996076883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  <a:tblStyle styleId="{92FBCA5F-4322-42B4-A269-379770F2705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k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Tek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64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g"/><Relationship Id="rId4" Type="http://schemas.openxmlformats.org/officeDocument/2006/relationships/image" Target="../media/image44.jpg"/><Relationship Id="rId5" Type="http://schemas.openxmlformats.org/officeDocument/2006/relationships/image" Target="../media/image52.jpg"/><Relationship Id="rId6" Type="http://schemas.openxmlformats.org/officeDocument/2006/relationships/image" Target="../media/image5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60.png"/><Relationship Id="rId8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jpg"/><Relationship Id="rId4" Type="http://schemas.openxmlformats.org/officeDocument/2006/relationships/image" Target="../media/image59.jpg"/><Relationship Id="rId5" Type="http://schemas.openxmlformats.org/officeDocument/2006/relationships/image" Target="../media/image63.jpg"/><Relationship Id="rId6" Type="http://schemas.openxmlformats.org/officeDocument/2006/relationships/image" Target="../media/image5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hurry man silhouette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2666" y="619099"/>
            <a:ext cx="4246689" cy="5683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80306" y="425002"/>
            <a:ext cx="9697121" cy="646474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2057400"/>
            <a:ext cx="2095500" cy="1968500"/>
          </a:xfrm>
          <a:prstGeom prst="rect">
            <a:avLst/>
          </a:prstGeom>
          <a:solidFill>
            <a:srgbClr val="6B7785"/>
          </a:solidFill>
          <a:ln cap="flat" cmpd="sng" w="12700">
            <a:solidFill>
              <a:srgbClr val="6B77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 rot="-794822">
            <a:off x="1567429" y="1522455"/>
            <a:ext cx="1139277" cy="2501443"/>
          </a:xfrm>
          <a:prstGeom prst="triangle">
            <a:avLst>
              <a:gd fmla="val 50000" name="adj"/>
            </a:avLst>
          </a:prstGeom>
          <a:solidFill>
            <a:srgbClr val="6B7785"/>
          </a:solidFill>
          <a:ln cap="flat" cmpd="sng" w="12700">
            <a:solidFill>
              <a:srgbClr val="6B77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 rot="5400000">
            <a:off x="568325" y="2892425"/>
            <a:ext cx="1130300" cy="2266950"/>
          </a:xfrm>
          <a:prstGeom prst="triangle">
            <a:avLst>
              <a:gd fmla="val 50000" name="adj"/>
            </a:avLst>
          </a:prstGeom>
          <a:solidFill>
            <a:srgbClr val="6B7785"/>
          </a:solidFill>
          <a:ln cap="flat" cmpd="sng" w="12700">
            <a:solidFill>
              <a:srgbClr val="6B77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 rot="10800000">
            <a:off x="1520190" y="0"/>
            <a:ext cx="1150620" cy="2057400"/>
          </a:xfrm>
          <a:prstGeom prst="triangle">
            <a:avLst>
              <a:gd fmla="val 50000" name="adj"/>
            </a:avLst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 rot="5400000">
            <a:off x="565150" y="1009650"/>
            <a:ext cx="965200" cy="2095500"/>
          </a:xfrm>
          <a:prstGeom prst="triangle">
            <a:avLst>
              <a:gd fmla="val 50000" name="adj"/>
            </a:avLst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095500" cy="2057400"/>
          </a:xfrm>
          <a:prstGeom prst="rect">
            <a:avLst/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5904619" y="2784476"/>
            <a:ext cx="6279386" cy="2222500"/>
          </a:xfrm>
          <a:prstGeom prst="rect">
            <a:avLst/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 rot="10800000">
            <a:off x="5087790" y="2784476"/>
            <a:ext cx="1200727" cy="1209676"/>
          </a:xfrm>
          <a:prstGeom prst="triangle">
            <a:avLst>
              <a:gd fmla="val 50000" name="adj"/>
            </a:avLst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5193417" y="3235326"/>
            <a:ext cx="1570585" cy="1771650"/>
          </a:xfrm>
          <a:prstGeom prst="triangle">
            <a:avLst>
              <a:gd fmla="val 50000" name="adj"/>
            </a:avLst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7657187" y="3402103"/>
            <a:ext cx="240427" cy="721939"/>
          </a:xfrm>
          <a:prstGeom prst="rect">
            <a:avLst/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5881899" y="3041650"/>
            <a:ext cx="6194736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DEMHEAL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SISTEMA DE CUIDADO PARA LA DEMENCIA SENIL</a:t>
            </a:r>
            <a:endParaRPr sz="7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288219" y="319578"/>
            <a:ext cx="238259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BOLAÑOS 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CAMPAÑA J.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HIGUITA 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QUINTERO L.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5">
            <a:alphaModFix/>
          </a:blip>
          <a:srcRect b="17825" l="38437" r="31164" t="23231"/>
          <a:stretch/>
        </p:blipFill>
        <p:spPr>
          <a:xfrm>
            <a:off x="172111" y="2307703"/>
            <a:ext cx="1922728" cy="209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F5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/>
          <p:nvPr/>
        </p:nvSpPr>
        <p:spPr>
          <a:xfrm>
            <a:off x="282012" y="212952"/>
            <a:ext cx="4267515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b="1" lang="es-CO" sz="5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MATRIZ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eko"/>
              <a:buNone/>
            </a:pPr>
            <a:r>
              <a:rPr b="1"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PRIORIZACIÓN DE OBJETIVOS</a:t>
            </a:r>
            <a:endParaRPr b="1"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Imagen relacionada" id="325" name="Google Shape;3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374" y="441552"/>
            <a:ext cx="3587626" cy="3835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6" name="Google Shape;326;p22"/>
          <p:cNvGraphicFramePr/>
          <p:nvPr/>
        </p:nvGraphicFramePr>
        <p:xfrm>
          <a:off x="-5" y="2026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{6D4179E7-DFAA-4ADE-808E-6996076883A4}</a:tableStyleId>
              </a:tblPr>
              <a:tblGrid>
                <a:gridCol w="1345700"/>
                <a:gridCol w="1721800"/>
                <a:gridCol w="626875"/>
                <a:gridCol w="626875"/>
                <a:gridCol w="626875"/>
                <a:gridCol w="557225"/>
                <a:gridCol w="913850"/>
                <a:gridCol w="626875"/>
                <a:gridCol w="546075"/>
                <a:gridCol w="557225"/>
                <a:gridCol w="624100"/>
                <a:gridCol w="1537925"/>
                <a:gridCol w="626875"/>
                <a:gridCol w="626875"/>
                <a:gridCol w="626875"/>
              </a:tblGrid>
              <a:tr h="295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Matriz de Priorizacion de Objetivos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Confiable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Resistente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Privacidad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Cómodo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Adaptación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Uso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Exacto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Liviano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Pequeño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interpretación de datos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Calificación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Ajuste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</a:tr>
              <a:tr h="2959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Seguridad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>
                    <a:solidFill>
                      <a:srgbClr val="007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Confiable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007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/>
                </a:tc>
              </a:tr>
              <a:tr h="2959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Resistente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007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Privacidad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007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Ergonomía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>
                    <a:solidFill>
                      <a:srgbClr val="54813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Cómodo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54813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/>
                </a:tc>
              </a:tr>
              <a:tr h="2959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Adaptación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54813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uso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54813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Exacto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54813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FFD966"/>
                    </a:solidFill>
                  </a:tcPr>
                </a:tc>
                <a:tc vMerge="1"/>
              </a:tr>
              <a:tr h="2959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Visualmente Estético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>
                    <a:solidFill>
                      <a:srgbClr val="C55A1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Liviano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C55A1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/>
                </a:tc>
              </a:tr>
              <a:tr h="2959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Pequeño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C55A1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interpretación de los datos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C55A1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TOTAL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F5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/>
          <p:nvPr/>
        </p:nvSpPr>
        <p:spPr>
          <a:xfrm>
            <a:off x="793761" y="4094890"/>
            <a:ext cx="2002972" cy="17272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 u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Reducir tasa de accidentes físicos en pacientes con demencia senil</a:t>
            </a:r>
            <a:endParaRPr b="0" i="0" sz="1800" u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3548743" y="809167"/>
            <a:ext cx="2002972" cy="82005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 u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Seguridad</a:t>
            </a:r>
            <a:endParaRPr b="0" i="0" sz="1800" u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3548743" y="3153224"/>
            <a:ext cx="2002972" cy="820059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 u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Ergonomía</a:t>
            </a:r>
            <a:endParaRPr b="0" i="0" sz="1800" u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3548743" y="5214250"/>
            <a:ext cx="2002972" cy="82005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 u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Visualmente estético</a:t>
            </a:r>
            <a:endParaRPr b="0" i="0" sz="1800" u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5" name="Google Shape;335;p23"/>
          <p:cNvSpPr/>
          <p:nvPr/>
        </p:nvSpPr>
        <p:spPr>
          <a:xfrm>
            <a:off x="7024915" y="36146"/>
            <a:ext cx="2002972" cy="39914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Confiable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7024915" y="562283"/>
            <a:ext cx="2002972" cy="39914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Resistente</a:t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7024915" y="1084801"/>
            <a:ext cx="2002972" cy="39914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</a:t>
            </a:r>
            <a:r>
              <a:rPr b="0" i="0" lang="es-CO" sz="1800" u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rivacidad</a:t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8" name="Google Shape;338;p23"/>
          <p:cNvSpPr/>
          <p:nvPr/>
        </p:nvSpPr>
        <p:spPr>
          <a:xfrm>
            <a:off x="7024915" y="1930637"/>
            <a:ext cx="2002972" cy="39914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Cómodo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7024915" y="2445656"/>
            <a:ext cx="2002972" cy="39914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Adaptación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0" name="Google Shape;340;p23"/>
          <p:cNvSpPr/>
          <p:nvPr/>
        </p:nvSpPr>
        <p:spPr>
          <a:xfrm>
            <a:off x="7024915" y="2986313"/>
            <a:ext cx="2002972" cy="39914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Uso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7024915" y="3526970"/>
            <a:ext cx="2002972" cy="39914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Exacto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2" name="Google Shape;342;p23"/>
          <p:cNvSpPr/>
          <p:nvPr/>
        </p:nvSpPr>
        <p:spPr>
          <a:xfrm>
            <a:off x="7024915" y="5014678"/>
            <a:ext cx="2002972" cy="399143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Liviano</a:t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3" name="Google Shape;343;p23"/>
          <p:cNvSpPr/>
          <p:nvPr/>
        </p:nvSpPr>
        <p:spPr>
          <a:xfrm>
            <a:off x="7024915" y="4452190"/>
            <a:ext cx="2002972" cy="399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Pequeño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7024915" y="5562586"/>
            <a:ext cx="2002972" cy="678557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Interpretación de Datos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45" name="Google Shape;345;p23"/>
          <p:cNvCxnSpPr>
            <a:stCxn id="331" idx="3"/>
            <a:endCxn id="332" idx="1"/>
          </p:cNvCxnSpPr>
          <p:nvPr/>
        </p:nvCxnSpPr>
        <p:spPr>
          <a:xfrm flipH="1" rot="10800000">
            <a:off x="2796733" y="1219290"/>
            <a:ext cx="752100" cy="373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6" name="Google Shape;346;p23"/>
          <p:cNvCxnSpPr>
            <a:stCxn id="331" idx="3"/>
            <a:endCxn id="333" idx="1"/>
          </p:cNvCxnSpPr>
          <p:nvPr/>
        </p:nvCxnSpPr>
        <p:spPr>
          <a:xfrm flipH="1" rot="10800000">
            <a:off x="2796733" y="3563190"/>
            <a:ext cx="752100" cy="13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7" name="Google Shape;347;p23"/>
          <p:cNvCxnSpPr>
            <a:stCxn id="331" idx="3"/>
            <a:endCxn id="334" idx="1"/>
          </p:cNvCxnSpPr>
          <p:nvPr/>
        </p:nvCxnSpPr>
        <p:spPr>
          <a:xfrm>
            <a:off x="2796733" y="4958490"/>
            <a:ext cx="752100" cy="665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8" name="Google Shape;348;p23"/>
          <p:cNvCxnSpPr>
            <a:stCxn id="332" idx="3"/>
            <a:endCxn id="335" idx="1"/>
          </p:cNvCxnSpPr>
          <p:nvPr/>
        </p:nvCxnSpPr>
        <p:spPr>
          <a:xfrm flipH="1" rot="10800000">
            <a:off x="5551715" y="235797"/>
            <a:ext cx="1473300" cy="98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9" name="Google Shape;349;p23"/>
          <p:cNvCxnSpPr>
            <a:stCxn id="332" idx="3"/>
            <a:endCxn id="336" idx="1"/>
          </p:cNvCxnSpPr>
          <p:nvPr/>
        </p:nvCxnSpPr>
        <p:spPr>
          <a:xfrm flipH="1" rot="10800000">
            <a:off x="5551715" y="761997"/>
            <a:ext cx="1473300" cy="45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0" name="Google Shape;350;p23"/>
          <p:cNvCxnSpPr>
            <a:stCxn id="332" idx="3"/>
            <a:endCxn id="337" idx="1"/>
          </p:cNvCxnSpPr>
          <p:nvPr/>
        </p:nvCxnSpPr>
        <p:spPr>
          <a:xfrm>
            <a:off x="5551715" y="1219197"/>
            <a:ext cx="1473300" cy="6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1" name="Google Shape;351;p23"/>
          <p:cNvCxnSpPr>
            <a:stCxn id="333" idx="3"/>
            <a:endCxn id="338" idx="1"/>
          </p:cNvCxnSpPr>
          <p:nvPr/>
        </p:nvCxnSpPr>
        <p:spPr>
          <a:xfrm flipH="1" rot="10800000">
            <a:off x="5551715" y="2130154"/>
            <a:ext cx="1473300" cy="1433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2" name="Google Shape;352;p23"/>
          <p:cNvCxnSpPr>
            <a:stCxn id="333" idx="3"/>
            <a:endCxn id="339" idx="1"/>
          </p:cNvCxnSpPr>
          <p:nvPr/>
        </p:nvCxnSpPr>
        <p:spPr>
          <a:xfrm flipH="1" rot="10800000">
            <a:off x="5551715" y="2645254"/>
            <a:ext cx="1473300" cy="918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3" name="Google Shape;353;p23"/>
          <p:cNvCxnSpPr>
            <a:stCxn id="333" idx="3"/>
            <a:endCxn id="340" idx="1"/>
          </p:cNvCxnSpPr>
          <p:nvPr/>
        </p:nvCxnSpPr>
        <p:spPr>
          <a:xfrm flipH="1" rot="10800000">
            <a:off x="5551715" y="3185854"/>
            <a:ext cx="1473300" cy="377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4" name="Google Shape;354;p23"/>
          <p:cNvCxnSpPr>
            <a:stCxn id="333" idx="3"/>
            <a:endCxn id="341" idx="1"/>
          </p:cNvCxnSpPr>
          <p:nvPr/>
        </p:nvCxnSpPr>
        <p:spPr>
          <a:xfrm>
            <a:off x="5551715" y="3563254"/>
            <a:ext cx="1473300" cy="16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5" name="Google Shape;355;p23"/>
          <p:cNvCxnSpPr>
            <a:stCxn id="334" idx="3"/>
            <a:endCxn id="343" idx="1"/>
          </p:cNvCxnSpPr>
          <p:nvPr/>
        </p:nvCxnSpPr>
        <p:spPr>
          <a:xfrm flipH="1" rot="10800000">
            <a:off x="5551715" y="4651680"/>
            <a:ext cx="1473300" cy="972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6" name="Google Shape;356;p23"/>
          <p:cNvCxnSpPr>
            <a:stCxn id="334" idx="3"/>
            <a:endCxn id="342" idx="1"/>
          </p:cNvCxnSpPr>
          <p:nvPr/>
        </p:nvCxnSpPr>
        <p:spPr>
          <a:xfrm flipH="1" rot="10800000">
            <a:off x="5551715" y="5214180"/>
            <a:ext cx="1473300" cy="410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7" name="Google Shape;357;p23"/>
          <p:cNvCxnSpPr>
            <a:stCxn id="334" idx="3"/>
            <a:endCxn id="344" idx="1"/>
          </p:cNvCxnSpPr>
          <p:nvPr/>
        </p:nvCxnSpPr>
        <p:spPr>
          <a:xfrm>
            <a:off x="5551715" y="5624280"/>
            <a:ext cx="1473300" cy="277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8" name="Google Shape;358;p23"/>
          <p:cNvSpPr/>
          <p:nvPr/>
        </p:nvSpPr>
        <p:spPr>
          <a:xfrm>
            <a:off x="9818915" y="3928832"/>
            <a:ext cx="2002972" cy="678557"/>
          </a:xfrm>
          <a:prstGeom prst="rect">
            <a:avLst/>
          </a:prstGeom>
          <a:solidFill>
            <a:srgbClr val="266E7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Tamaño (máx. 15 cm largo)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9908132" y="6092366"/>
            <a:ext cx="1824538" cy="461665"/>
          </a:xfrm>
          <a:prstGeom prst="rect">
            <a:avLst/>
          </a:prstGeom>
          <a:noFill/>
          <a:ln cap="flat" cmpd="sng" w="9525">
            <a:solidFill>
              <a:srgbClr val="ACB8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</a:pPr>
            <a:r>
              <a:rPr b="1" lang="es-CO" sz="240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RESTRICCIONES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0" name="Google Shape;360;p23"/>
          <p:cNvSpPr/>
          <p:nvPr/>
        </p:nvSpPr>
        <p:spPr>
          <a:xfrm>
            <a:off x="9818915" y="5214250"/>
            <a:ext cx="2002972" cy="478985"/>
          </a:xfrm>
          <a:prstGeom prst="rect">
            <a:avLst/>
          </a:prstGeom>
          <a:solidFill>
            <a:srgbClr val="266E7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Peso (máx. 300 g)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1" name="Google Shape;361;p23"/>
          <p:cNvSpPr/>
          <p:nvPr/>
        </p:nvSpPr>
        <p:spPr>
          <a:xfrm>
            <a:off x="9818915" y="609589"/>
            <a:ext cx="2002972" cy="595094"/>
          </a:xfrm>
          <a:prstGeom prst="rect">
            <a:avLst/>
          </a:prstGeom>
          <a:solidFill>
            <a:srgbClr val="266E7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Tiempo de uso (min. 4 horas)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62" name="Google Shape;362;p23"/>
          <p:cNvCxnSpPr>
            <a:stCxn id="336" idx="3"/>
            <a:endCxn id="361" idx="1"/>
          </p:cNvCxnSpPr>
          <p:nvPr/>
        </p:nvCxnSpPr>
        <p:spPr>
          <a:xfrm>
            <a:off x="9027887" y="761855"/>
            <a:ext cx="791100" cy="145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3" name="Google Shape;363;p23"/>
          <p:cNvCxnSpPr>
            <a:stCxn id="343" idx="3"/>
            <a:endCxn id="358" idx="1"/>
          </p:cNvCxnSpPr>
          <p:nvPr/>
        </p:nvCxnSpPr>
        <p:spPr>
          <a:xfrm flipH="1" rot="10800000">
            <a:off x="9027887" y="4268061"/>
            <a:ext cx="791100" cy="383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23"/>
          <p:cNvCxnSpPr>
            <a:stCxn id="342" idx="3"/>
            <a:endCxn id="360" idx="1"/>
          </p:cNvCxnSpPr>
          <p:nvPr/>
        </p:nvCxnSpPr>
        <p:spPr>
          <a:xfrm>
            <a:off x="9027887" y="5214250"/>
            <a:ext cx="791100" cy="239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5" name="Google Shape;365;p23"/>
          <p:cNvSpPr txBox="1"/>
          <p:nvPr/>
        </p:nvSpPr>
        <p:spPr>
          <a:xfrm>
            <a:off x="1162194" y="6335485"/>
            <a:ext cx="9765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</a:pPr>
            <a:r>
              <a:rPr b="1" lang="es-CO" sz="240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NIVEL 0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4098021" y="6335485"/>
            <a:ext cx="9044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</a:pPr>
            <a:r>
              <a:rPr b="1" lang="es-CO" sz="240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NIVEL 1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7351891" y="6531369"/>
            <a:ext cx="11745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eko"/>
              <a:buNone/>
            </a:pPr>
            <a:r>
              <a:rPr b="1" lang="es-CO" sz="200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NIVEL 2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8" name="Google Shape;368;p23"/>
          <p:cNvSpPr txBox="1"/>
          <p:nvPr/>
        </p:nvSpPr>
        <p:spPr>
          <a:xfrm>
            <a:off x="987156" y="5497380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1944942" y="5497380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3561198" y="1328637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35,8%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4785597" y="1329045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35,8%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3506266" y="3698295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45,2%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4905072" y="3698087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45,2%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3533333" y="5784819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18,8%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4905072" y="5811851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18,8%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6" name="Google Shape;376;p23"/>
          <p:cNvSpPr txBox="1"/>
          <p:nvPr/>
        </p:nvSpPr>
        <p:spPr>
          <a:xfrm>
            <a:off x="7049825" y="211017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42,1%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7" name="Google Shape;377;p23"/>
          <p:cNvSpPr txBox="1"/>
          <p:nvPr/>
        </p:nvSpPr>
        <p:spPr>
          <a:xfrm>
            <a:off x="8434370" y="221854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15%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8" name="Google Shape;378;p23"/>
          <p:cNvSpPr txBox="1"/>
          <p:nvPr/>
        </p:nvSpPr>
        <p:spPr>
          <a:xfrm>
            <a:off x="6979803" y="734122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26,3%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9" name="Google Shape;379;p23"/>
          <p:cNvSpPr txBox="1"/>
          <p:nvPr/>
        </p:nvSpPr>
        <p:spPr>
          <a:xfrm>
            <a:off x="8510668" y="703171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9,4%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7029229" y="1253109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31,5%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1" name="Google Shape;381;p23"/>
          <p:cNvSpPr txBox="1"/>
          <p:nvPr/>
        </p:nvSpPr>
        <p:spPr>
          <a:xfrm>
            <a:off x="8413774" y="1263946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11,3%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2" name="Google Shape;382;p23"/>
          <p:cNvSpPr txBox="1"/>
          <p:nvPr/>
        </p:nvSpPr>
        <p:spPr>
          <a:xfrm>
            <a:off x="6968832" y="2085102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20,8%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8510668" y="2068436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9,4%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4" name="Google Shape;384;p23"/>
          <p:cNvSpPr txBox="1"/>
          <p:nvPr/>
        </p:nvSpPr>
        <p:spPr>
          <a:xfrm>
            <a:off x="6992159" y="4610315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20%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8550822" y="4625108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3,7%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6968832" y="3148760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20,8%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7" name="Google Shape;387;p23"/>
          <p:cNvSpPr txBox="1"/>
          <p:nvPr/>
        </p:nvSpPr>
        <p:spPr>
          <a:xfrm>
            <a:off x="8537341" y="3160405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9,4%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7016872" y="3709104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37,2%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8477100" y="3693091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16,9%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6942728" y="2634075"/>
            <a:ext cx="7661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None/>
            </a:pPr>
            <a:r>
              <a:rPr lang="es-CO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20,8%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8537341" y="2644912"/>
            <a:ext cx="7661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None/>
            </a:pPr>
            <a:r>
              <a:rPr lang="es-CO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9,4%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2" name="Google Shape;392;p23"/>
          <p:cNvSpPr txBox="1"/>
          <p:nvPr/>
        </p:nvSpPr>
        <p:spPr>
          <a:xfrm>
            <a:off x="6945236" y="6029404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70%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3" name="Google Shape;393;p23"/>
          <p:cNvSpPr txBox="1"/>
          <p:nvPr/>
        </p:nvSpPr>
        <p:spPr>
          <a:xfrm>
            <a:off x="8456789" y="6024318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13,2%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4" name="Google Shape;394;p23"/>
          <p:cNvSpPr txBox="1"/>
          <p:nvPr/>
        </p:nvSpPr>
        <p:spPr>
          <a:xfrm>
            <a:off x="6968832" y="5158469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5" name="Google Shape;395;p23"/>
          <p:cNvSpPr txBox="1"/>
          <p:nvPr/>
        </p:nvSpPr>
        <p:spPr>
          <a:xfrm>
            <a:off x="8478070" y="5195630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1,8%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6" name="Google Shape;396;p23"/>
          <p:cNvSpPr/>
          <p:nvPr/>
        </p:nvSpPr>
        <p:spPr>
          <a:xfrm>
            <a:off x="6348469" y="3961488"/>
            <a:ext cx="565080" cy="351419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Total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6901319" y="3968615"/>
            <a:ext cx="587927" cy="34389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8" name="Google Shape;398;p23"/>
          <p:cNvSpPr/>
          <p:nvPr/>
        </p:nvSpPr>
        <p:spPr>
          <a:xfrm>
            <a:off x="6253040" y="6283102"/>
            <a:ext cx="565080" cy="344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Total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6805890" y="6283102"/>
            <a:ext cx="587927" cy="33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8426971" y="6256166"/>
            <a:ext cx="587927" cy="3511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6340230" y="1544600"/>
            <a:ext cx="565080" cy="325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Total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6893080" y="1544600"/>
            <a:ext cx="587927" cy="32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sleeping older man vector" id="403" name="Google Shape;403;p23"/>
          <p:cNvPicPr preferRelativeResize="0"/>
          <p:nvPr/>
        </p:nvPicPr>
        <p:blipFill rotWithShape="1">
          <a:blip r:embed="rId3">
            <a:alphaModFix/>
          </a:blip>
          <a:srcRect b="26785" l="1225" r="-1223" t="32430"/>
          <a:stretch/>
        </p:blipFill>
        <p:spPr>
          <a:xfrm>
            <a:off x="163829" y="3297127"/>
            <a:ext cx="3207867" cy="139554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3"/>
          <p:cNvSpPr/>
          <p:nvPr/>
        </p:nvSpPr>
        <p:spPr>
          <a:xfrm>
            <a:off x="548237" y="427364"/>
            <a:ext cx="1965960" cy="1901512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698742" y="761854"/>
            <a:ext cx="197262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</a:pPr>
            <a:r>
              <a:rPr b="1" lang="es-CO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MAPA DE OBJETIVOS</a:t>
            </a:r>
            <a:endParaRPr b="1" sz="3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2138743" y="2376213"/>
            <a:ext cx="532624" cy="534861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2328001" y="3314293"/>
            <a:ext cx="186196" cy="212677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F50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light bulb icon" id="412" name="Google Shape;4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" y="0"/>
            <a:ext cx="3901439" cy="3901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24"/>
          <p:cNvCxnSpPr/>
          <p:nvPr/>
        </p:nvCxnSpPr>
        <p:spPr>
          <a:xfrm>
            <a:off x="1752600" y="3901440"/>
            <a:ext cx="1584960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24"/>
          <p:cNvCxnSpPr/>
          <p:nvPr/>
        </p:nvCxnSpPr>
        <p:spPr>
          <a:xfrm>
            <a:off x="3337560" y="3901440"/>
            <a:ext cx="624840" cy="86868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5" name="Google Shape;415;p24"/>
          <p:cNvCxnSpPr/>
          <p:nvPr/>
        </p:nvCxnSpPr>
        <p:spPr>
          <a:xfrm>
            <a:off x="3962400" y="4770120"/>
            <a:ext cx="1584960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6" name="Google Shape;416;p24"/>
          <p:cNvCxnSpPr/>
          <p:nvPr/>
        </p:nvCxnSpPr>
        <p:spPr>
          <a:xfrm>
            <a:off x="5547360" y="4770120"/>
            <a:ext cx="624840" cy="86868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7" name="Google Shape;417;p24"/>
          <p:cNvCxnSpPr/>
          <p:nvPr/>
        </p:nvCxnSpPr>
        <p:spPr>
          <a:xfrm>
            <a:off x="6172200" y="5638800"/>
            <a:ext cx="1584960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24"/>
          <p:cNvCxnSpPr/>
          <p:nvPr/>
        </p:nvCxnSpPr>
        <p:spPr>
          <a:xfrm>
            <a:off x="7757160" y="5638800"/>
            <a:ext cx="624840" cy="86868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24"/>
          <p:cNvSpPr/>
          <p:nvPr/>
        </p:nvSpPr>
        <p:spPr>
          <a:xfrm>
            <a:off x="2232660" y="4198620"/>
            <a:ext cx="792480" cy="7772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eko"/>
              <a:buNone/>
            </a:pPr>
            <a:r>
              <a:rPr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4358640" y="5029200"/>
            <a:ext cx="792480" cy="777240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eko"/>
              <a:buNone/>
            </a:pPr>
            <a:r>
              <a:rPr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1" name="Google Shape;421;p24"/>
          <p:cNvSpPr/>
          <p:nvPr/>
        </p:nvSpPr>
        <p:spPr>
          <a:xfrm>
            <a:off x="6568440" y="5867400"/>
            <a:ext cx="792480" cy="777240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eko"/>
              <a:buNone/>
            </a:pPr>
            <a:r>
              <a:rPr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3931920" y="3147389"/>
            <a:ext cx="2286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eko"/>
              <a:buNone/>
            </a:pPr>
            <a:r>
              <a:rPr b="1" lang="es-CO" sz="240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Ergonomía: 45,2%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Exactitud 16,9% </a:t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Comodidad 9,4%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adaptación 9,4%</a:t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uso 9,4%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3" name="Google Shape;423;p24"/>
          <p:cNvSpPr/>
          <p:nvPr/>
        </p:nvSpPr>
        <p:spPr>
          <a:xfrm>
            <a:off x="6187440" y="4299317"/>
            <a:ext cx="220980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eko"/>
              <a:buNone/>
            </a:pPr>
            <a:r>
              <a:rPr b="1" lang="es-CO" sz="2400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rPr>
              <a:t>Seguridad: 35,8%</a:t>
            </a:r>
            <a:r>
              <a:rPr lang="es-CO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                                         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Confiabilidad 15%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Privacidad 11,3%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Resistente 9,4%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8435340" y="5351978"/>
            <a:ext cx="309372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eko"/>
              <a:buNone/>
            </a:pPr>
            <a:r>
              <a:rPr b="1" lang="es-CO" sz="2400">
                <a:solidFill>
                  <a:schemeClr val="accent2"/>
                </a:solidFill>
                <a:latin typeface="Teko"/>
                <a:ea typeface="Teko"/>
                <a:cs typeface="Teko"/>
                <a:sym typeface="Teko"/>
              </a:rPr>
              <a:t>Visualmente Estético : 18,8%       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interpretación de datos 13,2%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Pequeño 3,7%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Liviano 1,8%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/>
          <p:nvPr/>
        </p:nvSpPr>
        <p:spPr>
          <a:xfrm>
            <a:off x="-166424" y="431211"/>
            <a:ext cx="6833054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CONCEPTO DE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8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DISEÑO</a:t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>
            <a:off x="1339402" y="2403250"/>
            <a:ext cx="9311425" cy="3649820"/>
          </a:xfrm>
          <a:prstGeom prst="rect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relacionada" id="431" name="Google Shape;431;p25"/>
          <p:cNvPicPr preferRelativeResize="0"/>
          <p:nvPr/>
        </p:nvPicPr>
        <p:blipFill rotWithShape="1">
          <a:blip r:embed="rId3">
            <a:alphaModFix/>
          </a:blip>
          <a:srcRect b="6802" l="34325" r="29820" t="0"/>
          <a:stretch/>
        </p:blipFill>
        <p:spPr>
          <a:xfrm>
            <a:off x="9804075" y="1867437"/>
            <a:ext cx="1822294" cy="473663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5"/>
          <p:cNvSpPr/>
          <p:nvPr/>
        </p:nvSpPr>
        <p:spPr>
          <a:xfrm>
            <a:off x="1906447" y="3714858"/>
            <a:ext cx="3412528" cy="938765"/>
          </a:xfrm>
          <a:prstGeom prst="rect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5"/>
          <p:cNvSpPr/>
          <p:nvPr/>
        </p:nvSpPr>
        <p:spPr>
          <a:xfrm>
            <a:off x="1906447" y="2642139"/>
            <a:ext cx="3412528" cy="938765"/>
          </a:xfrm>
          <a:prstGeom prst="rect">
            <a:avLst/>
          </a:prstGeom>
          <a:solidFill>
            <a:srgbClr val="6ACDDB"/>
          </a:solidFill>
          <a:ln cap="flat" cmpd="sng" w="12700">
            <a:solidFill>
              <a:srgbClr val="6ACD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5"/>
          <p:cNvSpPr/>
          <p:nvPr/>
        </p:nvSpPr>
        <p:spPr>
          <a:xfrm>
            <a:off x="1906447" y="4787577"/>
            <a:ext cx="3412528" cy="938765"/>
          </a:xfrm>
          <a:prstGeom prst="rect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5"/>
          <p:cNvSpPr/>
          <p:nvPr/>
        </p:nvSpPr>
        <p:spPr>
          <a:xfrm rot="-5400000">
            <a:off x="1202978" y="3950154"/>
            <a:ext cx="938765" cy="468172"/>
          </a:xfrm>
          <a:prstGeom prst="triangle">
            <a:avLst>
              <a:gd fmla="val 50000" name="adj"/>
            </a:avLst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5"/>
          <p:cNvSpPr/>
          <p:nvPr/>
        </p:nvSpPr>
        <p:spPr>
          <a:xfrm rot="-5400000">
            <a:off x="1202978" y="2877435"/>
            <a:ext cx="938765" cy="468172"/>
          </a:xfrm>
          <a:prstGeom prst="triangle">
            <a:avLst>
              <a:gd fmla="val 50000" name="adj"/>
            </a:avLst>
          </a:prstGeom>
          <a:solidFill>
            <a:srgbClr val="6ACDDB"/>
          </a:solidFill>
          <a:ln cap="flat" cmpd="sng" w="12700">
            <a:solidFill>
              <a:srgbClr val="6ACD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5"/>
          <p:cNvSpPr/>
          <p:nvPr/>
        </p:nvSpPr>
        <p:spPr>
          <a:xfrm rot="-5400000">
            <a:off x="1202979" y="5016111"/>
            <a:ext cx="938765" cy="468172"/>
          </a:xfrm>
          <a:prstGeom prst="triangle">
            <a:avLst>
              <a:gd fmla="val 50000" name="adj"/>
            </a:avLst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1906447" y="2657573"/>
            <a:ext cx="5823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b="1" sz="5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39" name="Google Shape;439;p25"/>
          <p:cNvSpPr/>
          <p:nvPr/>
        </p:nvSpPr>
        <p:spPr>
          <a:xfrm>
            <a:off x="1906447" y="3714857"/>
            <a:ext cx="5823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1906446" y="4806393"/>
            <a:ext cx="5823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/>
          </a:p>
        </p:txBody>
      </p:sp>
      <p:sp>
        <p:nvSpPr>
          <p:cNvPr id="441" name="Google Shape;441;p25"/>
          <p:cNvSpPr txBox="1"/>
          <p:nvPr/>
        </p:nvSpPr>
        <p:spPr>
          <a:xfrm>
            <a:off x="1310805" y="2765295"/>
            <a:ext cx="51942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SISTEMA DE MONITOREO Y ALERTA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INTEGRADOS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 txBox="1"/>
          <p:nvPr/>
        </p:nvSpPr>
        <p:spPr>
          <a:xfrm>
            <a:off x="1310804" y="3874217"/>
            <a:ext cx="51942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TIENE EN CUENTA LAS LIMITACIONES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LOS PACIENTES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5"/>
          <p:cNvSpPr txBox="1"/>
          <p:nvPr/>
        </p:nvSpPr>
        <p:spPr>
          <a:xfrm>
            <a:off x="1310803" y="4914115"/>
            <a:ext cx="51942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PROMETE BRINDAR AUTONOMÍA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DANDO SEGURIDAD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relacionada" id="444" name="Google Shape;4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7148" y="2783538"/>
            <a:ext cx="625135" cy="625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45" name="Google Shape;44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286444">
            <a:off x="6292577" y="2764393"/>
            <a:ext cx="748105" cy="748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ecg icon" id="446" name="Google Shape;44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4190" y="4646721"/>
            <a:ext cx="968378" cy="968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time icon" id="447" name="Google Shape;44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8632" y="3649960"/>
            <a:ext cx="1050035" cy="1050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speaker icon" id="448" name="Google Shape;44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328" y="4646721"/>
            <a:ext cx="1012781" cy="101278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5"/>
          <p:cNvSpPr txBox="1"/>
          <p:nvPr/>
        </p:nvSpPr>
        <p:spPr>
          <a:xfrm>
            <a:off x="6857132" y="2946811"/>
            <a:ext cx="31074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Liviano y pequeño (No más de 30g)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5"/>
          <p:cNvSpPr txBox="1"/>
          <p:nvPr/>
        </p:nvSpPr>
        <p:spPr>
          <a:xfrm>
            <a:off x="5810328" y="3772829"/>
            <a:ext cx="9539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Informar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estado</a:t>
            </a:r>
            <a:endParaRPr/>
          </a:p>
        </p:txBody>
      </p:sp>
      <p:sp>
        <p:nvSpPr>
          <p:cNvPr id="451" name="Google Shape;451;p25"/>
          <p:cNvSpPr txBox="1"/>
          <p:nvPr/>
        </p:nvSpPr>
        <p:spPr>
          <a:xfrm>
            <a:off x="8299941" y="3830297"/>
            <a:ext cx="9539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Conocer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salud</a:t>
            </a:r>
            <a:endParaRPr/>
          </a:p>
        </p:txBody>
      </p:sp>
      <p:sp>
        <p:nvSpPr>
          <p:cNvPr id="452" name="Google Shape;452;p25"/>
          <p:cNvSpPr txBox="1"/>
          <p:nvPr/>
        </p:nvSpPr>
        <p:spPr>
          <a:xfrm>
            <a:off x="6939127" y="4726612"/>
            <a:ext cx="13116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Aumentar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disponibilidad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6"/>
          <p:cNvPicPr preferRelativeResize="0"/>
          <p:nvPr/>
        </p:nvPicPr>
        <p:blipFill rotWithShape="1">
          <a:blip r:embed="rId3">
            <a:alphaModFix/>
          </a:blip>
          <a:srcRect b="15877" l="25104" r="39270" t="21441"/>
          <a:stretch/>
        </p:blipFill>
        <p:spPr>
          <a:xfrm>
            <a:off x="1812289" y="647963"/>
            <a:ext cx="1259024" cy="124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6"/>
          <p:cNvPicPr preferRelativeResize="0"/>
          <p:nvPr/>
        </p:nvPicPr>
        <p:blipFill rotWithShape="1">
          <a:blip r:embed="rId4">
            <a:alphaModFix/>
          </a:blip>
          <a:srcRect b="55187" l="58736" r="21887" t="20357"/>
          <a:stretch/>
        </p:blipFill>
        <p:spPr>
          <a:xfrm rot="1152018">
            <a:off x="8672158" y="1327152"/>
            <a:ext cx="1592720" cy="113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6"/>
          <p:cNvPicPr preferRelativeResize="0"/>
          <p:nvPr/>
        </p:nvPicPr>
        <p:blipFill rotWithShape="1">
          <a:blip r:embed="rId5">
            <a:alphaModFix/>
          </a:blip>
          <a:srcRect b="45040" l="61460" r="0" t="0"/>
          <a:stretch/>
        </p:blipFill>
        <p:spPr>
          <a:xfrm rot="4986303">
            <a:off x="1359260" y="4644499"/>
            <a:ext cx="1581504" cy="126798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6"/>
          <p:cNvSpPr txBox="1"/>
          <p:nvPr/>
        </p:nvSpPr>
        <p:spPr>
          <a:xfrm>
            <a:off x="482048" y="1860100"/>
            <a:ext cx="1685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rgbClr val="484848"/>
                </a:solidFill>
                <a:latin typeface="Teko"/>
                <a:ea typeface="Teko"/>
                <a:cs typeface="Teko"/>
                <a:sym typeface="Teko"/>
              </a:rPr>
              <a:t>Natalia</a:t>
            </a:r>
            <a:endParaRPr sz="2800">
              <a:solidFill>
                <a:srgbClr val="484848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61" name="Google Shape;461;p26"/>
          <p:cNvSpPr txBox="1"/>
          <p:nvPr/>
        </p:nvSpPr>
        <p:spPr>
          <a:xfrm>
            <a:off x="10711005" y="2550497"/>
            <a:ext cx="1685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rgbClr val="484848"/>
                </a:solidFill>
                <a:latin typeface="Teko"/>
                <a:ea typeface="Teko"/>
                <a:cs typeface="Teko"/>
                <a:sym typeface="Teko"/>
              </a:rPr>
              <a:t>Jhony</a:t>
            </a:r>
            <a:endParaRPr sz="2800">
              <a:solidFill>
                <a:srgbClr val="484848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62" name="Google Shape;462;p26"/>
          <p:cNvSpPr txBox="1"/>
          <p:nvPr/>
        </p:nvSpPr>
        <p:spPr>
          <a:xfrm>
            <a:off x="10075783" y="6052502"/>
            <a:ext cx="1685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rgbClr val="484848"/>
                </a:solidFill>
                <a:latin typeface="Teko"/>
                <a:ea typeface="Teko"/>
                <a:cs typeface="Teko"/>
                <a:sym typeface="Teko"/>
              </a:rPr>
              <a:t>Sergio</a:t>
            </a:r>
            <a:endParaRPr sz="2800">
              <a:solidFill>
                <a:srgbClr val="484848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63" name="Google Shape;463;p26"/>
          <p:cNvSpPr txBox="1"/>
          <p:nvPr/>
        </p:nvSpPr>
        <p:spPr>
          <a:xfrm>
            <a:off x="2735615" y="5878026"/>
            <a:ext cx="1685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rgbClr val="484848"/>
                </a:solidFill>
                <a:latin typeface="Teko"/>
                <a:ea typeface="Teko"/>
                <a:cs typeface="Teko"/>
                <a:sym typeface="Teko"/>
              </a:rPr>
              <a:t>Lucía</a:t>
            </a:r>
            <a:endParaRPr sz="2800">
              <a:solidFill>
                <a:srgbClr val="484848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3941498" y="1916630"/>
            <a:ext cx="3536619" cy="3420166"/>
          </a:xfrm>
          <a:prstGeom prst="ellipse">
            <a:avLst/>
          </a:prstGeom>
          <a:solidFill>
            <a:srgbClr val="DDEAF6"/>
          </a:solidFill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8408798" y="810708"/>
            <a:ext cx="2348471" cy="2211844"/>
          </a:xfrm>
          <a:prstGeom prst="ellipse">
            <a:avLst/>
          </a:prstGeom>
          <a:noFill/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6"/>
          <p:cNvSpPr/>
          <p:nvPr/>
        </p:nvSpPr>
        <p:spPr>
          <a:xfrm>
            <a:off x="7848434" y="4244046"/>
            <a:ext cx="2285545" cy="2289470"/>
          </a:xfrm>
          <a:prstGeom prst="ellipse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6"/>
          <p:cNvSpPr/>
          <p:nvPr/>
        </p:nvSpPr>
        <p:spPr>
          <a:xfrm>
            <a:off x="857823" y="4024642"/>
            <a:ext cx="2285545" cy="2289470"/>
          </a:xfrm>
          <a:prstGeom prst="ellipse">
            <a:avLst/>
          </a:prstGeom>
          <a:noFill/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6"/>
          <p:cNvSpPr/>
          <p:nvPr/>
        </p:nvSpPr>
        <p:spPr>
          <a:xfrm>
            <a:off x="1294904" y="133898"/>
            <a:ext cx="2285545" cy="2289470"/>
          </a:xfrm>
          <a:prstGeom prst="ellipse">
            <a:avLst/>
          </a:prstGeom>
          <a:noFill/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26"/>
          <p:cNvPicPr preferRelativeResize="0"/>
          <p:nvPr/>
        </p:nvPicPr>
        <p:blipFill rotWithShape="1">
          <a:blip r:embed="rId6">
            <a:alphaModFix/>
          </a:blip>
          <a:srcRect b="18475" l="29896" r="38333" t="22925"/>
          <a:stretch/>
        </p:blipFill>
        <p:spPr>
          <a:xfrm>
            <a:off x="4600596" y="2289852"/>
            <a:ext cx="1513158" cy="156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6075" y="3460101"/>
            <a:ext cx="3087463" cy="163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32854" y="4668270"/>
            <a:ext cx="1516564" cy="13370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26"/>
          <p:cNvCxnSpPr/>
          <p:nvPr/>
        </p:nvCxnSpPr>
        <p:spPr>
          <a:xfrm flipH="1">
            <a:off x="7248947" y="1801805"/>
            <a:ext cx="1176770" cy="3286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3" name="Google Shape;473;p26"/>
          <p:cNvCxnSpPr/>
          <p:nvPr/>
        </p:nvCxnSpPr>
        <p:spPr>
          <a:xfrm flipH="1">
            <a:off x="6565859" y="1834665"/>
            <a:ext cx="683088" cy="287045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p26"/>
          <p:cNvSpPr/>
          <p:nvPr/>
        </p:nvSpPr>
        <p:spPr>
          <a:xfrm>
            <a:off x="7170369" y="1718061"/>
            <a:ext cx="220980" cy="233207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5" name="Google Shape;475;p26"/>
          <p:cNvCxnSpPr/>
          <p:nvPr/>
        </p:nvCxnSpPr>
        <p:spPr>
          <a:xfrm flipH="1">
            <a:off x="6813874" y="5878026"/>
            <a:ext cx="1176770" cy="3286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6" name="Google Shape;476;p26"/>
          <p:cNvCxnSpPr>
            <a:stCxn id="477" idx="4"/>
          </p:cNvCxnSpPr>
          <p:nvPr/>
        </p:nvCxnSpPr>
        <p:spPr>
          <a:xfrm rot="10800000">
            <a:off x="6621113" y="5113759"/>
            <a:ext cx="175800" cy="89730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7" name="Google Shape;477;p26"/>
          <p:cNvSpPr/>
          <p:nvPr/>
        </p:nvSpPr>
        <p:spPr>
          <a:xfrm>
            <a:off x="6686423" y="5777852"/>
            <a:ext cx="220980" cy="233207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8" name="Google Shape;478;p26"/>
          <p:cNvCxnSpPr/>
          <p:nvPr/>
        </p:nvCxnSpPr>
        <p:spPr>
          <a:xfrm>
            <a:off x="3142313" y="5506187"/>
            <a:ext cx="1137811" cy="3852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" name="Google Shape;479;p26"/>
          <p:cNvCxnSpPr>
            <a:stCxn id="480" idx="4"/>
          </p:cNvCxnSpPr>
          <p:nvPr/>
        </p:nvCxnSpPr>
        <p:spPr>
          <a:xfrm flipH="1" rot="10800000">
            <a:off x="4247609" y="5093668"/>
            <a:ext cx="470400" cy="55830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0" name="Google Shape;480;p26"/>
          <p:cNvSpPr/>
          <p:nvPr/>
        </p:nvSpPr>
        <p:spPr>
          <a:xfrm>
            <a:off x="4137119" y="5418761"/>
            <a:ext cx="220980" cy="233207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26"/>
          <p:cNvCxnSpPr/>
          <p:nvPr/>
        </p:nvCxnSpPr>
        <p:spPr>
          <a:xfrm>
            <a:off x="3602965" y="1184137"/>
            <a:ext cx="1137811" cy="3852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2" name="Google Shape;482;p26"/>
          <p:cNvCxnSpPr>
            <a:stCxn id="483" idx="4"/>
          </p:cNvCxnSpPr>
          <p:nvPr/>
        </p:nvCxnSpPr>
        <p:spPr>
          <a:xfrm>
            <a:off x="4708261" y="1329918"/>
            <a:ext cx="151800" cy="79170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26"/>
          <p:cNvSpPr/>
          <p:nvPr/>
        </p:nvSpPr>
        <p:spPr>
          <a:xfrm>
            <a:off x="4597771" y="1096711"/>
            <a:ext cx="220980" cy="233207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27"/>
          <p:cNvCxnSpPr/>
          <p:nvPr/>
        </p:nvCxnSpPr>
        <p:spPr>
          <a:xfrm flipH="1">
            <a:off x="1416754" y="4829577"/>
            <a:ext cx="2673900" cy="914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9" name="Google Shape;489;p27"/>
          <p:cNvSpPr/>
          <p:nvPr/>
        </p:nvSpPr>
        <p:spPr>
          <a:xfrm>
            <a:off x="4636394" y="360608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REDUCIR TASA DE ACCIDENTES FÍSICOS EN PACIENTES CON DEMENCIA SENIL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0" name="Google Shape;490;p27"/>
          <p:cNvSpPr/>
          <p:nvPr/>
        </p:nvSpPr>
        <p:spPr>
          <a:xfrm>
            <a:off x="963769" y="5381222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NATALIA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1" name="Google Shape;491;p27"/>
          <p:cNvSpPr/>
          <p:nvPr/>
        </p:nvSpPr>
        <p:spPr>
          <a:xfrm>
            <a:off x="3709115" y="5381222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SERGIO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6454461" y="5381222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JHONY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9199807" y="5381222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LUCÍA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1609860" y="2761443"/>
            <a:ext cx="1390918" cy="1133341"/>
          </a:xfrm>
          <a:prstGeom prst="rect">
            <a:avLst/>
          </a:prstGeom>
          <a:solidFill>
            <a:srgbClr val="F7CAAC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SEGURIDAD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3400023" y="2761443"/>
            <a:ext cx="1390918" cy="1133341"/>
          </a:xfrm>
          <a:prstGeom prst="rect">
            <a:avLst/>
          </a:prstGeom>
          <a:solidFill>
            <a:srgbClr val="C4E0B2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ERGONOMÍA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5151549" y="2761440"/>
            <a:ext cx="1390918" cy="1133341"/>
          </a:xfrm>
          <a:prstGeom prst="rect">
            <a:avLst/>
          </a:prstGeom>
          <a:solidFill>
            <a:srgbClr val="D1B2E8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VISUALMENTE ESTÉTICO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6980349" y="2761440"/>
            <a:ext cx="1390918" cy="1133341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AUTONOMÍA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8" name="Google Shape;498;p27"/>
          <p:cNvSpPr/>
          <p:nvPr/>
        </p:nvSpPr>
        <p:spPr>
          <a:xfrm>
            <a:off x="8770512" y="2761441"/>
            <a:ext cx="1390918" cy="1133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VIABILIDAD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99" name="Google Shape;499;p27"/>
          <p:cNvCxnSpPr>
            <a:stCxn id="489" idx="2"/>
            <a:endCxn id="496" idx="0"/>
          </p:cNvCxnSpPr>
          <p:nvPr/>
        </p:nvCxnSpPr>
        <p:spPr>
          <a:xfrm>
            <a:off x="5847008" y="1275008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" name="Google Shape;500;p27"/>
          <p:cNvCxnSpPr>
            <a:endCxn id="498" idx="0"/>
          </p:cNvCxnSpPr>
          <p:nvPr/>
        </p:nvCxnSpPr>
        <p:spPr>
          <a:xfrm>
            <a:off x="5847071" y="1902241"/>
            <a:ext cx="3618900" cy="859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1" name="Google Shape;501;p27"/>
          <p:cNvCxnSpPr/>
          <p:nvPr/>
        </p:nvCxnSpPr>
        <p:spPr>
          <a:xfrm flipH="1">
            <a:off x="2305387" y="1902315"/>
            <a:ext cx="3570600" cy="859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2" name="Google Shape;502;p27"/>
          <p:cNvCxnSpPr>
            <a:endCxn id="495" idx="0"/>
          </p:cNvCxnSpPr>
          <p:nvPr/>
        </p:nvCxnSpPr>
        <p:spPr>
          <a:xfrm>
            <a:off x="4090682" y="1902243"/>
            <a:ext cx="4800" cy="85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" name="Google Shape;503;p27"/>
          <p:cNvCxnSpPr/>
          <p:nvPr/>
        </p:nvCxnSpPr>
        <p:spPr>
          <a:xfrm>
            <a:off x="7656491" y="1902314"/>
            <a:ext cx="4829" cy="85912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" name="Google Shape;504;p27"/>
          <p:cNvCxnSpPr>
            <a:stCxn id="494" idx="2"/>
            <a:endCxn id="493" idx="0"/>
          </p:cNvCxnSpPr>
          <p:nvPr/>
        </p:nvCxnSpPr>
        <p:spPr>
          <a:xfrm flipH="1" rot="-5400000">
            <a:off x="5614619" y="585484"/>
            <a:ext cx="1486500" cy="8105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" name="Google Shape;505;p27"/>
          <p:cNvCxnSpPr/>
          <p:nvPr/>
        </p:nvCxnSpPr>
        <p:spPr>
          <a:xfrm>
            <a:off x="2305319" y="4623515"/>
            <a:ext cx="0" cy="75770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6" name="Google Shape;506;p27"/>
          <p:cNvCxnSpPr/>
          <p:nvPr/>
        </p:nvCxnSpPr>
        <p:spPr>
          <a:xfrm>
            <a:off x="4801674" y="4623514"/>
            <a:ext cx="0" cy="75770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7" name="Google Shape;507;p27"/>
          <p:cNvCxnSpPr/>
          <p:nvPr/>
        </p:nvCxnSpPr>
        <p:spPr>
          <a:xfrm>
            <a:off x="7555606" y="4623513"/>
            <a:ext cx="0" cy="75770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8" name="Google Shape;508;p27"/>
          <p:cNvCxnSpPr>
            <a:stCxn id="495" idx="2"/>
          </p:cNvCxnSpPr>
          <p:nvPr/>
        </p:nvCxnSpPr>
        <p:spPr>
          <a:xfrm flipH="1" rot="-5400000">
            <a:off x="6611732" y="1378534"/>
            <a:ext cx="934800" cy="5967300"/>
          </a:xfrm>
          <a:prstGeom prst="bentConnector2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9" name="Google Shape;509;p27"/>
          <p:cNvCxnSpPr/>
          <p:nvPr/>
        </p:nvCxnSpPr>
        <p:spPr>
          <a:xfrm>
            <a:off x="10058400" y="4829574"/>
            <a:ext cx="0" cy="551645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27"/>
          <p:cNvCxnSpPr/>
          <p:nvPr/>
        </p:nvCxnSpPr>
        <p:spPr>
          <a:xfrm>
            <a:off x="7830355" y="4829574"/>
            <a:ext cx="0" cy="551646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" name="Google Shape;511;p27"/>
          <p:cNvCxnSpPr/>
          <p:nvPr/>
        </p:nvCxnSpPr>
        <p:spPr>
          <a:xfrm>
            <a:off x="5151549" y="4829574"/>
            <a:ext cx="0" cy="551645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2" name="Google Shape;512;p27"/>
          <p:cNvCxnSpPr/>
          <p:nvPr/>
        </p:nvCxnSpPr>
        <p:spPr>
          <a:xfrm>
            <a:off x="1882461" y="3894780"/>
            <a:ext cx="6978" cy="146925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p27"/>
          <p:cNvCxnSpPr/>
          <p:nvPr/>
        </p:nvCxnSpPr>
        <p:spPr>
          <a:xfrm>
            <a:off x="5529329" y="4158538"/>
            <a:ext cx="8587" cy="122268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4" name="Google Shape;514;p27"/>
          <p:cNvCxnSpPr/>
          <p:nvPr/>
        </p:nvCxnSpPr>
        <p:spPr>
          <a:xfrm>
            <a:off x="7121211" y="4171676"/>
            <a:ext cx="11538" cy="1214904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5" name="Google Shape;515;p27"/>
          <p:cNvCxnSpPr>
            <a:stCxn id="498" idx="2"/>
          </p:cNvCxnSpPr>
          <p:nvPr/>
        </p:nvCxnSpPr>
        <p:spPr>
          <a:xfrm>
            <a:off x="9465971" y="3894782"/>
            <a:ext cx="9600" cy="1479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6" name="Google Shape;516;p27"/>
          <p:cNvCxnSpPr>
            <a:stCxn id="497" idx="2"/>
          </p:cNvCxnSpPr>
          <p:nvPr/>
        </p:nvCxnSpPr>
        <p:spPr>
          <a:xfrm rot="5400000">
            <a:off x="4552658" y="1879231"/>
            <a:ext cx="1107600" cy="5138700"/>
          </a:xfrm>
          <a:prstGeom prst="bentConnector2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7" name="Google Shape;517;p27"/>
          <p:cNvCxnSpPr/>
          <p:nvPr/>
        </p:nvCxnSpPr>
        <p:spPr>
          <a:xfrm>
            <a:off x="2537138" y="5002366"/>
            <a:ext cx="0" cy="37885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8" name="Google Shape;518;p27"/>
          <p:cNvCxnSpPr/>
          <p:nvPr/>
        </p:nvCxnSpPr>
        <p:spPr>
          <a:xfrm>
            <a:off x="4350912" y="4994849"/>
            <a:ext cx="0" cy="37885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9" name="Google Shape;519;p27"/>
          <p:cNvCxnSpPr/>
          <p:nvPr/>
        </p:nvCxnSpPr>
        <p:spPr>
          <a:xfrm>
            <a:off x="7675808" y="4994849"/>
            <a:ext cx="0" cy="37885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27"/>
          <p:cNvCxnSpPr/>
          <p:nvPr/>
        </p:nvCxnSpPr>
        <p:spPr>
          <a:xfrm>
            <a:off x="9837313" y="5002366"/>
            <a:ext cx="0" cy="37885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27"/>
          <p:cNvCxnSpPr/>
          <p:nvPr/>
        </p:nvCxnSpPr>
        <p:spPr>
          <a:xfrm>
            <a:off x="7675808" y="4994849"/>
            <a:ext cx="2161505" cy="7517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" name="Google Shape;522;p27"/>
          <p:cNvCxnSpPr>
            <a:stCxn id="496" idx="2"/>
          </p:cNvCxnSpPr>
          <p:nvPr/>
        </p:nvCxnSpPr>
        <p:spPr>
          <a:xfrm flipH="1" rot="-5400000">
            <a:off x="7972058" y="1769731"/>
            <a:ext cx="553800" cy="4803900"/>
          </a:xfrm>
          <a:prstGeom prst="bentConnector2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p27"/>
          <p:cNvCxnSpPr/>
          <p:nvPr/>
        </p:nvCxnSpPr>
        <p:spPr>
          <a:xfrm>
            <a:off x="10642239" y="4458238"/>
            <a:ext cx="0" cy="915463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p27"/>
          <p:cNvCxnSpPr/>
          <p:nvPr/>
        </p:nvCxnSpPr>
        <p:spPr>
          <a:xfrm>
            <a:off x="8248918" y="4448573"/>
            <a:ext cx="0" cy="915463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27"/>
          <p:cNvCxnSpPr/>
          <p:nvPr/>
        </p:nvCxnSpPr>
        <p:spPr>
          <a:xfrm flipH="1">
            <a:off x="2106689" y="4445886"/>
            <a:ext cx="3737100" cy="948600"/>
          </a:xfrm>
          <a:prstGeom prst="bentConnector3">
            <a:avLst>
              <a:gd fmla="val 99280" name="adj1"/>
            </a:avLst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6" name="Google Shape;526;p27"/>
          <p:cNvCxnSpPr/>
          <p:nvPr/>
        </p:nvCxnSpPr>
        <p:spPr>
          <a:xfrm>
            <a:off x="5854521" y="4448573"/>
            <a:ext cx="0" cy="915463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7" name="Google Shape;527;p27"/>
          <p:cNvCxnSpPr/>
          <p:nvPr/>
        </p:nvCxnSpPr>
        <p:spPr>
          <a:xfrm rot="10800000">
            <a:off x="1905001" y="4171676"/>
            <a:ext cx="7557748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8" name="Google Shape;528;p27"/>
          <p:cNvSpPr txBox="1"/>
          <p:nvPr/>
        </p:nvSpPr>
        <p:spPr>
          <a:xfrm rot="5400000">
            <a:off x="2211600" y="2184094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0,25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29" name="Google Shape;529;p27"/>
          <p:cNvSpPr txBox="1"/>
          <p:nvPr/>
        </p:nvSpPr>
        <p:spPr>
          <a:xfrm rot="5400000">
            <a:off x="4048694" y="2181700"/>
            <a:ext cx="4651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0,15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0" name="Google Shape;530;p27"/>
          <p:cNvSpPr txBox="1"/>
          <p:nvPr/>
        </p:nvSpPr>
        <p:spPr>
          <a:xfrm rot="5400000">
            <a:off x="5788759" y="2178903"/>
            <a:ext cx="4716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0,10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1" name="Google Shape;531;p27"/>
          <p:cNvSpPr txBox="1"/>
          <p:nvPr/>
        </p:nvSpPr>
        <p:spPr>
          <a:xfrm rot="5400000">
            <a:off x="7612692" y="2176317"/>
            <a:ext cx="5148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0,20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2" name="Google Shape;532;p27"/>
          <p:cNvSpPr txBox="1"/>
          <p:nvPr/>
        </p:nvSpPr>
        <p:spPr>
          <a:xfrm rot="5400000">
            <a:off x="9367584" y="2187809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0,30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3" name="Google Shape;533;p27"/>
          <p:cNvSpPr txBox="1"/>
          <p:nvPr/>
        </p:nvSpPr>
        <p:spPr>
          <a:xfrm rot="5400000">
            <a:off x="1858272" y="4943003"/>
            <a:ext cx="362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0,4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 rot="5400000">
            <a:off x="8218129" y="5033899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0,3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 rot="5400000">
            <a:off x="5850654" y="5044878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 rot="5400000">
            <a:off x="10369343" y="5018715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 rot="5400000">
            <a:off x="1556947" y="4956983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0,6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8" name="Google Shape;538;p27"/>
          <p:cNvSpPr txBox="1"/>
          <p:nvPr/>
        </p:nvSpPr>
        <p:spPr>
          <a:xfrm rot="5400000">
            <a:off x="5474143" y="5033895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9" name="Google Shape;539;p27"/>
          <p:cNvSpPr txBox="1"/>
          <p:nvPr/>
        </p:nvSpPr>
        <p:spPr>
          <a:xfrm rot="5400000">
            <a:off x="6832079" y="5045229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0" name="Google Shape;540;p27"/>
          <p:cNvSpPr txBox="1"/>
          <p:nvPr/>
        </p:nvSpPr>
        <p:spPr>
          <a:xfrm rot="5400000">
            <a:off x="9175586" y="5017866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1" name="Google Shape;541;p27"/>
          <p:cNvSpPr txBox="1"/>
          <p:nvPr/>
        </p:nvSpPr>
        <p:spPr>
          <a:xfrm rot="5400000">
            <a:off x="2484903" y="5022425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2" name="Google Shape;542;p27"/>
          <p:cNvSpPr txBox="1"/>
          <p:nvPr/>
        </p:nvSpPr>
        <p:spPr>
          <a:xfrm rot="5400000">
            <a:off x="4003045" y="5045229"/>
            <a:ext cx="4379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0,07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3" name="Google Shape;543;p27"/>
          <p:cNvSpPr txBox="1"/>
          <p:nvPr/>
        </p:nvSpPr>
        <p:spPr>
          <a:xfrm rot="5400000">
            <a:off x="7502448" y="5030734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0,6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4" name="Google Shape;544;p27"/>
          <p:cNvSpPr txBox="1"/>
          <p:nvPr/>
        </p:nvSpPr>
        <p:spPr>
          <a:xfrm rot="5400000">
            <a:off x="9559101" y="5058371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5" name="Google Shape;545;p27"/>
          <p:cNvSpPr txBox="1"/>
          <p:nvPr/>
        </p:nvSpPr>
        <p:spPr>
          <a:xfrm rot="5400000">
            <a:off x="2205451" y="4994352"/>
            <a:ext cx="378517" cy="306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6" name="Google Shape;546;p27"/>
          <p:cNvSpPr txBox="1"/>
          <p:nvPr/>
        </p:nvSpPr>
        <p:spPr>
          <a:xfrm rot="5400000">
            <a:off x="4423216" y="5041916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0,6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7" name="Google Shape;547;p27"/>
          <p:cNvSpPr txBox="1"/>
          <p:nvPr/>
        </p:nvSpPr>
        <p:spPr>
          <a:xfrm rot="5400000">
            <a:off x="7257050" y="5039680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0,3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8" name="Google Shape;548;p27"/>
          <p:cNvSpPr txBox="1"/>
          <p:nvPr/>
        </p:nvSpPr>
        <p:spPr>
          <a:xfrm rot="5400000">
            <a:off x="10062384" y="5028398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0,09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9" name="Google Shape;549;p27"/>
          <p:cNvSpPr txBox="1"/>
          <p:nvPr/>
        </p:nvSpPr>
        <p:spPr>
          <a:xfrm rot="5400000">
            <a:off x="2749329" y="5065993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0,3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0" name="Google Shape;550;p27"/>
          <p:cNvSpPr txBox="1"/>
          <p:nvPr/>
        </p:nvSpPr>
        <p:spPr>
          <a:xfrm rot="5400000">
            <a:off x="5175170" y="5024851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1" name="Google Shape;551;p27"/>
          <p:cNvSpPr txBox="1"/>
          <p:nvPr/>
        </p:nvSpPr>
        <p:spPr>
          <a:xfrm rot="5400000">
            <a:off x="7852973" y="5050181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2" name="Google Shape;552;p27"/>
          <p:cNvSpPr txBox="1"/>
          <p:nvPr/>
        </p:nvSpPr>
        <p:spPr>
          <a:xfrm rot="5400000">
            <a:off x="9779271" y="5025642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0,6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8"/>
          <p:cNvSpPr txBox="1"/>
          <p:nvPr>
            <p:ph type="title"/>
          </p:nvPr>
        </p:nvSpPr>
        <p:spPr>
          <a:xfrm>
            <a:off x="657895" y="1449318"/>
            <a:ext cx="8112618" cy="16544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NATALIA</a:t>
            </a: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=(0,6X0,30)+(0,4X0,10)+(0,1X0,25)+(0,2X0,20)+(0,3X0,15)= 0,30</a:t>
            </a:r>
            <a:b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SERGIO</a:t>
            </a: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=(0,07X0,20)+(0,6X0,25)+(0,1X0,15)+(0,2X0,30)+(0,1X0,10)= 0,25</a:t>
            </a:r>
            <a:b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JHONY</a:t>
            </a: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=(0,1X0,30)+(0,3X0,25)+(0,6X0,20)+(0,1X0,15)+(0,3X0,10)= 0,27</a:t>
            </a:r>
            <a:b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LUCÍA</a:t>
            </a: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=(0,1X0,30)+(0,1X0,20)+(0,6X0,15)+(0,09X0,25)+(0,2X0,10)= 0,18</a:t>
            </a:r>
            <a:endParaRPr b="0" i="0" sz="2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old man vector" id="558" name="Google Shape;5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7288" y="103031"/>
            <a:ext cx="3568261" cy="356826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8"/>
          <p:cNvSpPr txBox="1"/>
          <p:nvPr/>
        </p:nvSpPr>
        <p:spPr>
          <a:xfrm>
            <a:off x="3504126" y="3671292"/>
            <a:ext cx="8370195" cy="2342991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</a:pP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 acuerdo con los resultados obtenidos en el proceso analítico jerárquico (AHP), el cual se baso en el análisis de los criterios: seguridad, ergonomía, visualmente estético, autonomía y viabilidad de implementación; la alternativa de solución más adecuada para lograr nuestro objetivo sería la propuesta de Natalia con un 30 % de importancia y una diferencia máxima del 12% respecto a las demás soluciones quedando seleccionada por los criterios visualmente estético y viabilidad de implementación.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geri's game pixar jpg" id="560" name="Google Shape;56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40714" y="4059761"/>
            <a:ext cx="6217257" cy="349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9"/>
          <p:cNvSpPr/>
          <p:nvPr/>
        </p:nvSpPr>
        <p:spPr>
          <a:xfrm>
            <a:off x="643943" y="515156"/>
            <a:ext cx="8268237" cy="526745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522542" y="-270455"/>
            <a:ext cx="44938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9"/>
          <p:cNvSpPr txBox="1"/>
          <p:nvPr/>
        </p:nvSpPr>
        <p:spPr>
          <a:xfrm>
            <a:off x="9456936" y="5053915"/>
            <a:ext cx="248978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DISEÑO MANUAL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"/>
          <p:cNvSpPr/>
          <p:nvPr/>
        </p:nvSpPr>
        <p:spPr>
          <a:xfrm>
            <a:off x="643943" y="515156"/>
            <a:ext cx="8268237" cy="526745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0"/>
          <p:cNvSpPr txBox="1"/>
          <p:nvPr/>
        </p:nvSpPr>
        <p:spPr>
          <a:xfrm>
            <a:off x="9820818" y="5053915"/>
            <a:ext cx="212590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DISEÑO 3D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74" name="Google Shape;574;p30"/>
          <p:cNvPicPr preferRelativeResize="0"/>
          <p:nvPr/>
        </p:nvPicPr>
        <p:blipFill rotWithShape="1">
          <a:blip r:embed="rId3">
            <a:alphaModFix/>
          </a:blip>
          <a:srcRect b="18475" l="40624" r="26042" t="23295"/>
          <a:stretch/>
        </p:blipFill>
        <p:spPr>
          <a:xfrm>
            <a:off x="4660900" y="1154985"/>
            <a:ext cx="4064000" cy="39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0"/>
          <p:cNvPicPr preferRelativeResize="0"/>
          <p:nvPr/>
        </p:nvPicPr>
        <p:blipFill rotWithShape="1">
          <a:blip r:embed="rId4">
            <a:alphaModFix/>
          </a:blip>
          <a:srcRect b="18475" l="29896" r="38333" t="22925"/>
          <a:stretch/>
        </p:blipFill>
        <p:spPr>
          <a:xfrm>
            <a:off x="1028700" y="1154985"/>
            <a:ext cx="3848984" cy="39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/>
          <p:cNvSpPr/>
          <p:nvPr/>
        </p:nvSpPr>
        <p:spPr>
          <a:xfrm>
            <a:off x="643943" y="515156"/>
            <a:ext cx="8268237" cy="526745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1"/>
          <p:cNvSpPr txBox="1"/>
          <p:nvPr/>
        </p:nvSpPr>
        <p:spPr>
          <a:xfrm>
            <a:off x="9820818" y="5053915"/>
            <a:ext cx="212590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DISEÑO 3D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82" name="Google Shape;5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300" y="810866"/>
            <a:ext cx="6285521" cy="46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F5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8118520" y="840641"/>
            <a:ext cx="1502558" cy="1457739"/>
          </a:xfrm>
          <a:prstGeom prst="ellipse">
            <a:avLst/>
          </a:prstGeom>
          <a:solidFill>
            <a:srgbClr val="FF6D3B"/>
          </a:solidFill>
          <a:ln cap="flat" cmpd="sng" w="12700">
            <a:solidFill>
              <a:srgbClr val="FF6D3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515157" y="450760"/>
            <a:ext cx="3940933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¿Cómo disminuir la tasa de 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>
                <a:solidFill>
                  <a:srgbClr val="EA3B28"/>
                </a:solidFill>
                <a:latin typeface="Teko"/>
                <a:ea typeface="Teko"/>
                <a:cs typeface="Teko"/>
                <a:sym typeface="Teko"/>
              </a:rPr>
              <a:t>ACCIDENTES FÍSICOS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en los cuidados de los 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rgbClr val="EA3B28"/>
                </a:solidFill>
                <a:latin typeface="Teko"/>
                <a:ea typeface="Teko"/>
                <a:cs typeface="Teko"/>
                <a:sym typeface="Teko"/>
              </a:rPr>
              <a:t>PACIENTES CON DEMENCIA SENIL</a:t>
            </a:r>
            <a:r>
              <a:rPr lang="es-CO"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?</a:t>
            </a:r>
            <a:endParaRPr sz="2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Imagen relacionada" id="109" name="Google Shape;109;p14"/>
          <p:cNvPicPr preferRelativeResize="0"/>
          <p:nvPr/>
        </p:nvPicPr>
        <p:blipFill rotWithShape="1">
          <a:blip r:embed="rId3">
            <a:alphaModFix/>
          </a:blip>
          <a:srcRect b="8015" l="32381" r="29172" t="10124"/>
          <a:stretch/>
        </p:blipFill>
        <p:spPr>
          <a:xfrm>
            <a:off x="5663718" y="1710331"/>
            <a:ext cx="2292440" cy="488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525755" y="2743136"/>
            <a:ext cx="23825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Cada 3 segundos se registra un nuevo caso de demencia senil.</a:t>
            </a:r>
            <a:endParaRPr sz="1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world icon" id="111" name="Google Shape;11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242" y="2608611"/>
            <a:ext cx="949861" cy="9498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mobility icon" id="112" name="Google Shape;11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7790" y="918154"/>
            <a:ext cx="1264018" cy="1264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10179233" y="2743138"/>
            <a:ext cx="1502558" cy="1457739"/>
          </a:xfrm>
          <a:prstGeom prst="ellipse">
            <a:avLst/>
          </a:prstGeom>
          <a:solidFill>
            <a:srgbClr val="235C96"/>
          </a:solidFill>
          <a:ln cap="flat" cmpd="sng" w="12700">
            <a:solidFill>
              <a:srgbClr val="235C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8237790" y="4421869"/>
            <a:ext cx="1502558" cy="1457739"/>
          </a:xfrm>
          <a:prstGeom prst="ellipse">
            <a:avLst/>
          </a:prstGeom>
          <a:solidFill>
            <a:srgbClr val="548135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9783440" y="1147292"/>
            <a:ext cx="18983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Presentan pérdida de la capacidad motriz.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alzheimer icon" id="116" name="Google Shape;11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3763" y="2962632"/>
            <a:ext cx="873497" cy="10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8237790" y="3206903"/>
            <a:ext cx="18983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Desorientación y pérdida de la memoria a corto plazo.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Imagen relacionada" id="118" name="Google Shape;118;p14"/>
          <p:cNvPicPr preferRelativeResize="0"/>
          <p:nvPr/>
        </p:nvPicPr>
        <p:blipFill rotWithShape="1">
          <a:blip r:embed="rId7">
            <a:alphaModFix/>
          </a:blip>
          <a:srcRect b="0" l="0" r="63330" t="0"/>
          <a:stretch/>
        </p:blipFill>
        <p:spPr>
          <a:xfrm>
            <a:off x="3966644" y="1090098"/>
            <a:ext cx="2186520" cy="59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9981335" y="4847790"/>
            <a:ext cx="18983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Compromete el comportamiento.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humor icon" id="120" name="Google Shape;12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7661" y="4517952"/>
            <a:ext cx="1265571" cy="1265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504209" y="3309339"/>
            <a:ext cx="238259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Organización Mundial de la Salud.</a:t>
            </a:r>
            <a:endParaRPr sz="1100">
              <a:solidFill>
                <a:srgbClr val="A5A5A5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517037" y="3793757"/>
            <a:ext cx="226771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Porcentaje de crecimiento para el 2050 de 363,2% en base a 3,8 millones de casos en Colombia en el 2015.</a:t>
            </a:r>
            <a:endParaRPr sz="1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projection icon" id="123" name="Google Shape;12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71870" y="3981381"/>
            <a:ext cx="944233" cy="934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>
            <a:off x="525755" y="4832173"/>
            <a:ext cx="238259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BBC.</a:t>
            </a:r>
            <a:endParaRPr sz="1100">
              <a:solidFill>
                <a:srgbClr val="A5A5A5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525755" y="5109400"/>
            <a:ext cx="226771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45% de las mujeres presenta incidencia frente al síndrome, mientras que los hombres presentan un 28%.</a:t>
            </a:r>
            <a:endParaRPr sz="1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537757" y="6196903"/>
            <a:ext cx="238259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María Corrada – Universidad de California.</a:t>
            </a:r>
            <a:endParaRPr sz="1100">
              <a:solidFill>
                <a:srgbClr val="A5A5A5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gender icon" id="127" name="Google Shape;12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40247" y="5219855"/>
            <a:ext cx="981597" cy="98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black box vector" id="587" name="Google Shape;5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9678" y="790590"/>
            <a:ext cx="6032934" cy="606741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2"/>
          <p:cNvSpPr/>
          <p:nvPr/>
        </p:nvSpPr>
        <p:spPr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2"/>
          <p:cNvSpPr/>
          <p:nvPr/>
        </p:nvSpPr>
        <p:spPr>
          <a:xfrm rot="-524338">
            <a:off x="5803813" y="4066096"/>
            <a:ext cx="2316660" cy="589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Monitorear pacientes </a:t>
            </a:r>
            <a:endParaRPr/>
          </a:p>
          <a:p>
            <a:pPr indent="0" lvl="0" marL="0" marR="0" rtl="0" algn="ct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 demencia senil.</a:t>
            </a:r>
            <a:endParaRPr sz="1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1" name="Google Shape;591;p32"/>
          <p:cNvSpPr txBox="1"/>
          <p:nvPr/>
        </p:nvSpPr>
        <p:spPr>
          <a:xfrm>
            <a:off x="9880162" y="485488"/>
            <a:ext cx="157927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CAJA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NEGRA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92" name="Google Shape;592;p32"/>
          <p:cNvCxnSpPr/>
          <p:nvPr/>
        </p:nvCxnSpPr>
        <p:spPr>
          <a:xfrm>
            <a:off x="574320" y="2354550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3" name="Google Shape;593;p32"/>
          <p:cNvCxnSpPr/>
          <p:nvPr/>
        </p:nvCxnSpPr>
        <p:spPr>
          <a:xfrm>
            <a:off x="546548" y="2904938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4" name="Google Shape;594;p32"/>
          <p:cNvCxnSpPr/>
          <p:nvPr/>
        </p:nvCxnSpPr>
        <p:spPr>
          <a:xfrm>
            <a:off x="540034" y="4241359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" name="Google Shape;595;p32"/>
          <p:cNvCxnSpPr/>
          <p:nvPr/>
        </p:nvCxnSpPr>
        <p:spPr>
          <a:xfrm>
            <a:off x="540034" y="4972064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6" name="Google Shape;596;p32"/>
          <p:cNvSpPr txBox="1"/>
          <p:nvPr/>
        </p:nvSpPr>
        <p:spPr>
          <a:xfrm>
            <a:off x="1562433" y="2487865"/>
            <a:ext cx="423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Luz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7" name="Google Shape;597;p32"/>
          <p:cNvSpPr txBox="1"/>
          <p:nvPr/>
        </p:nvSpPr>
        <p:spPr>
          <a:xfrm>
            <a:off x="1202644" y="3837823"/>
            <a:ext cx="1276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Acción humana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8" name="Google Shape;598;p32"/>
          <p:cNvSpPr txBox="1"/>
          <p:nvPr/>
        </p:nvSpPr>
        <p:spPr>
          <a:xfrm>
            <a:off x="1323485" y="4531829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Ubicación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9" name="Google Shape;599;p32"/>
          <p:cNvSpPr txBox="1"/>
          <p:nvPr/>
        </p:nvSpPr>
        <p:spPr>
          <a:xfrm>
            <a:off x="664472" y="1890910"/>
            <a:ext cx="22749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Energía eléctrica (corriente)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00" name="Google Shape;600;p32"/>
          <p:cNvCxnSpPr/>
          <p:nvPr/>
        </p:nvCxnSpPr>
        <p:spPr>
          <a:xfrm>
            <a:off x="540034" y="3582175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1" name="Google Shape;601;p32"/>
          <p:cNvSpPr txBox="1"/>
          <p:nvPr/>
        </p:nvSpPr>
        <p:spPr>
          <a:xfrm>
            <a:off x="840364" y="3149548"/>
            <a:ext cx="20008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Señal de radiofrecuencia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02" name="Google Shape;602;p32"/>
          <p:cNvCxnSpPr/>
          <p:nvPr/>
        </p:nvCxnSpPr>
        <p:spPr>
          <a:xfrm>
            <a:off x="8588717" y="3041865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3" name="Google Shape;603;p32"/>
          <p:cNvCxnSpPr/>
          <p:nvPr/>
        </p:nvCxnSpPr>
        <p:spPr>
          <a:xfrm>
            <a:off x="8575839" y="3622764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4" name="Google Shape;604;p32"/>
          <p:cNvCxnSpPr/>
          <p:nvPr/>
        </p:nvCxnSpPr>
        <p:spPr>
          <a:xfrm>
            <a:off x="8569325" y="4959185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5" name="Google Shape;605;p32"/>
          <p:cNvSpPr txBox="1"/>
          <p:nvPr/>
        </p:nvSpPr>
        <p:spPr>
          <a:xfrm>
            <a:off x="9345564" y="3190583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Ubicación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6" name="Google Shape;606;p32"/>
          <p:cNvSpPr txBox="1"/>
          <p:nvPr/>
        </p:nvSpPr>
        <p:spPr>
          <a:xfrm>
            <a:off x="9600625" y="4555649"/>
            <a:ext cx="5389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Hora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7" name="Google Shape;607;p32"/>
          <p:cNvSpPr txBox="1"/>
          <p:nvPr/>
        </p:nvSpPr>
        <p:spPr>
          <a:xfrm>
            <a:off x="9089737" y="2651988"/>
            <a:ext cx="1311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Señal bluetooth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08" name="Google Shape;608;p32"/>
          <p:cNvCxnSpPr/>
          <p:nvPr/>
        </p:nvCxnSpPr>
        <p:spPr>
          <a:xfrm>
            <a:off x="8569325" y="4300001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9" name="Google Shape;609;p32"/>
          <p:cNvSpPr txBox="1"/>
          <p:nvPr/>
        </p:nvSpPr>
        <p:spPr>
          <a:xfrm>
            <a:off x="8869655" y="3867374"/>
            <a:ext cx="16642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Frecuencia cardiaca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3"/>
          <p:cNvSpPr/>
          <p:nvPr/>
        </p:nvSpPr>
        <p:spPr>
          <a:xfrm>
            <a:off x="1924792" y="875370"/>
            <a:ext cx="7528560" cy="46310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15" name="Google Shape;615;p33"/>
          <p:cNvSpPr/>
          <p:nvPr/>
        </p:nvSpPr>
        <p:spPr>
          <a:xfrm>
            <a:off x="2338177" y="1287485"/>
            <a:ext cx="7528560" cy="46310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/>
          </a:p>
        </p:txBody>
      </p:sp>
      <p:sp>
        <p:nvSpPr>
          <p:cNvPr id="616" name="Google Shape;616;p33"/>
          <p:cNvSpPr txBox="1"/>
          <p:nvPr/>
        </p:nvSpPr>
        <p:spPr>
          <a:xfrm>
            <a:off x="10594822" y="2411683"/>
            <a:ext cx="511704" cy="373381"/>
          </a:xfrm>
          <a:prstGeom prst="rect">
            <a:avLst/>
          </a:prstGeom>
          <a:solidFill>
            <a:srgbClr val="C4E0B2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Hora</a:t>
            </a:r>
            <a:endParaRPr/>
          </a:p>
        </p:txBody>
      </p:sp>
      <p:sp>
        <p:nvSpPr>
          <p:cNvPr id="617" name="Google Shape;617;p33"/>
          <p:cNvSpPr txBox="1"/>
          <p:nvPr/>
        </p:nvSpPr>
        <p:spPr>
          <a:xfrm>
            <a:off x="10139421" y="3599135"/>
            <a:ext cx="963027" cy="506140"/>
          </a:xfrm>
          <a:prstGeom prst="rect">
            <a:avLst/>
          </a:prstGeom>
          <a:solidFill>
            <a:srgbClr val="C4E0B2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Frecuencia cardiaca</a:t>
            </a:r>
            <a:endParaRPr/>
          </a:p>
        </p:txBody>
      </p:sp>
      <p:sp>
        <p:nvSpPr>
          <p:cNvPr id="618" name="Google Shape;618;p33"/>
          <p:cNvSpPr txBox="1"/>
          <p:nvPr/>
        </p:nvSpPr>
        <p:spPr>
          <a:xfrm>
            <a:off x="10096876" y="3157810"/>
            <a:ext cx="1110114" cy="326640"/>
          </a:xfrm>
          <a:prstGeom prst="rect">
            <a:avLst/>
          </a:prstGeom>
          <a:solidFill>
            <a:srgbClr val="C4E0B2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Señal Bluetooth</a:t>
            </a:r>
            <a:endParaRPr/>
          </a:p>
        </p:txBody>
      </p:sp>
      <p:sp>
        <p:nvSpPr>
          <p:cNvPr id="619" name="Google Shape;619;p33"/>
          <p:cNvSpPr txBox="1"/>
          <p:nvPr/>
        </p:nvSpPr>
        <p:spPr>
          <a:xfrm>
            <a:off x="10170535" y="5078049"/>
            <a:ext cx="745441" cy="291713"/>
          </a:xfrm>
          <a:prstGeom prst="rect">
            <a:avLst/>
          </a:prstGeom>
          <a:solidFill>
            <a:srgbClr val="C4E0B2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Posición</a:t>
            </a:r>
            <a:endParaRPr/>
          </a:p>
        </p:txBody>
      </p:sp>
      <p:sp>
        <p:nvSpPr>
          <p:cNvPr id="620" name="Google Shape;620;p33"/>
          <p:cNvSpPr txBox="1"/>
          <p:nvPr/>
        </p:nvSpPr>
        <p:spPr>
          <a:xfrm>
            <a:off x="550066" y="1721457"/>
            <a:ext cx="1142365" cy="393701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Acción humana.</a:t>
            </a:r>
            <a:endParaRPr/>
          </a:p>
        </p:txBody>
      </p:sp>
      <p:sp>
        <p:nvSpPr>
          <p:cNvPr id="621" name="Google Shape;621;p33"/>
          <p:cNvSpPr txBox="1"/>
          <p:nvPr/>
        </p:nvSpPr>
        <p:spPr>
          <a:xfrm>
            <a:off x="5417541" y="316297"/>
            <a:ext cx="548721" cy="358140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Luz.</a:t>
            </a:r>
            <a:endParaRPr/>
          </a:p>
        </p:txBody>
      </p:sp>
      <p:sp>
        <p:nvSpPr>
          <p:cNvPr id="622" name="Google Shape;622;p33"/>
          <p:cNvSpPr txBox="1"/>
          <p:nvPr/>
        </p:nvSpPr>
        <p:spPr>
          <a:xfrm>
            <a:off x="4606665" y="6105787"/>
            <a:ext cx="1129665" cy="595630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Señal de radio frecuencia.</a:t>
            </a:r>
            <a:endParaRPr/>
          </a:p>
        </p:txBody>
      </p:sp>
      <p:sp>
        <p:nvSpPr>
          <p:cNvPr id="623" name="Google Shape;623;p33"/>
          <p:cNvSpPr txBox="1"/>
          <p:nvPr/>
        </p:nvSpPr>
        <p:spPr>
          <a:xfrm>
            <a:off x="3768013" y="1645875"/>
            <a:ext cx="1191397" cy="46727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flujo de corriente eléctrica.</a:t>
            </a:r>
            <a:endParaRPr/>
          </a:p>
        </p:txBody>
      </p:sp>
      <p:sp>
        <p:nvSpPr>
          <p:cNvPr id="624" name="Google Shape;624;p33"/>
          <p:cNvSpPr txBox="1"/>
          <p:nvPr/>
        </p:nvSpPr>
        <p:spPr>
          <a:xfrm>
            <a:off x="7982961" y="2324690"/>
            <a:ext cx="1022350" cy="611583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tiempo en segundos, minutos y horas.</a:t>
            </a:r>
            <a:endParaRPr/>
          </a:p>
        </p:txBody>
      </p:sp>
      <p:sp>
        <p:nvSpPr>
          <p:cNvPr id="625" name="Google Shape;625;p33"/>
          <p:cNvSpPr txBox="1"/>
          <p:nvPr/>
        </p:nvSpPr>
        <p:spPr>
          <a:xfrm>
            <a:off x="6408161" y="2320880"/>
            <a:ext cx="846715" cy="615393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Dividir señal a menores frecuencias.</a:t>
            </a:r>
            <a:endParaRPr/>
          </a:p>
        </p:txBody>
      </p:sp>
      <p:sp>
        <p:nvSpPr>
          <p:cNvPr id="626" name="Google Shape;626;p33"/>
          <p:cNvSpPr txBox="1"/>
          <p:nvPr/>
        </p:nvSpPr>
        <p:spPr>
          <a:xfrm>
            <a:off x="4606665" y="2315799"/>
            <a:ext cx="997585" cy="428169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Generar señal periódica.</a:t>
            </a:r>
            <a:endParaRPr/>
          </a:p>
        </p:txBody>
      </p:sp>
      <p:sp>
        <p:nvSpPr>
          <p:cNvPr id="627" name="Google Shape;627;p33"/>
          <p:cNvSpPr txBox="1"/>
          <p:nvPr/>
        </p:nvSpPr>
        <p:spPr>
          <a:xfrm>
            <a:off x="8980780" y="3110218"/>
            <a:ext cx="787765" cy="41142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Enviar señal Bluetooth</a:t>
            </a:r>
            <a:endParaRPr/>
          </a:p>
        </p:txBody>
      </p:sp>
      <p:sp>
        <p:nvSpPr>
          <p:cNvPr id="628" name="Google Shape;628;p33"/>
          <p:cNvSpPr txBox="1"/>
          <p:nvPr/>
        </p:nvSpPr>
        <p:spPr>
          <a:xfrm>
            <a:off x="7013779" y="3135886"/>
            <a:ext cx="892541" cy="47561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Evaluar latidos por minuto.</a:t>
            </a:r>
            <a:endParaRPr/>
          </a:p>
        </p:txBody>
      </p:sp>
      <p:sp>
        <p:nvSpPr>
          <p:cNvPr id="629" name="Google Shape;629;p33"/>
          <p:cNvSpPr txBox="1"/>
          <p:nvPr/>
        </p:nvSpPr>
        <p:spPr>
          <a:xfrm>
            <a:off x="5914302" y="3128600"/>
            <a:ext cx="931911" cy="59297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Determinar latidos por minuto.</a:t>
            </a:r>
            <a:endParaRPr/>
          </a:p>
        </p:txBody>
      </p:sp>
      <p:sp>
        <p:nvSpPr>
          <p:cNvPr id="630" name="Google Shape;630;p33"/>
          <p:cNvSpPr txBox="1"/>
          <p:nvPr/>
        </p:nvSpPr>
        <p:spPr>
          <a:xfrm>
            <a:off x="5031532" y="3136416"/>
            <a:ext cx="702040" cy="422531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Recibir luz reflejada.</a:t>
            </a:r>
            <a:endParaRPr/>
          </a:p>
        </p:txBody>
      </p:sp>
      <p:sp>
        <p:nvSpPr>
          <p:cNvPr id="631" name="Google Shape;631;p33"/>
          <p:cNvSpPr txBox="1"/>
          <p:nvPr/>
        </p:nvSpPr>
        <p:spPr>
          <a:xfrm>
            <a:off x="4093085" y="3124050"/>
            <a:ext cx="695772" cy="28643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Emitir luz.</a:t>
            </a:r>
            <a:endParaRPr/>
          </a:p>
        </p:txBody>
      </p:sp>
      <p:sp>
        <p:nvSpPr>
          <p:cNvPr id="632" name="Google Shape;632;p33"/>
          <p:cNvSpPr txBox="1"/>
          <p:nvPr/>
        </p:nvSpPr>
        <p:spPr>
          <a:xfrm>
            <a:off x="8703345" y="5318002"/>
            <a:ext cx="656555" cy="441912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posición</a:t>
            </a:r>
            <a:endParaRPr/>
          </a:p>
        </p:txBody>
      </p:sp>
      <p:sp>
        <p:nvSpPr>
          <p:cNvPr id="633" name="Google Shape;633;p33"/>
          <p:cNvSpPr txBox="1"/>
          <p:nvPr/>
        </p:nvSpPr>
        <p:spPr>
          <a:xfrm>
            <a:off x="5615580" y="5400090"/>
            <a:ext cx="1034917" cy="41933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cuarto satélite.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/>
          </a:p>
        </p:txBody>
      </p:sp>
      <p:sp>
        <p:nvSpPr>
          <p:cNvPr id="634" name="Google Shape;634;p33"/>
          <p:cNvSpPr txBox="1"/>
          <p:nvPr/>
        </p:nvSpPr>
        <p:spPr>
          <a:xfrm>
            <a:off x="5620825" y="4913109"/>
            <a:ext cx="1083040" cy="446746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tercer satélite.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/>
          </a:p>
        </p:txBody>
      </p:sp>
      <p:sp>
        <p:nvSpPr>
          <p:cNvPr id="635" name="Google Shape;635;p33"/>
          <p:cNvSpPr txBox="1"/>
          <p:nvPr/>
        </p:nvSpPr>
        <p:spPr>
          <a:xfrm>
            <a:off x="5621395" y="4420194"/>
            <a:ext cx="1085842" cy="459489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segundo satélite.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/>
          </a:p>
        </p:txBody>
      </p:sp>
      <p:sp>
        <p:nvSpPr>
          <p:cNvPr id="636" name="Google Shape;636;p33"/>
          <p:cNvSpPr txBox="1"/>
          <p:nvPr/>
        </p:nvSpPr>
        <p:spPr>
          <a:xfrm>
            <a:off x="5621395" y="3871947"/>
            <a:ext cx="937260" cy="51117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primer satélite.</a:t>
            </a:r>
            <a:endParaRPr/>
          </a:p>
        </p:txBody>
      </p:sp>
      <p:sp>
        <p:nvSpPr>
          <p:cNvPr id="637" name="Google Shape;637;p33"/>
          <p:cNvSpPr txBox="1"/>
          <p:nvPr/>
        </p:nvSpPr>
        <p:spPr>
          <a:xfrm>
            <a:off x="4058854" y="3831194"/>
            <a:ext cx="1169035" cy="70968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Recibir señal de radiofrecuencia de los satélites. </a:t>
            </a:r>
            <a:endParaRPr/>
          </a:p>
        </p:txBody>
      </p:sp>
      <p:sp>
        <p:nvSpPr>
          <p:cNvPr id="638" name="Google Shape;638;p33"/>
          <p:cNvSpPr txBox="1"/>
          <p:nvPr/>
        </p:nvSpPr>
        <p:spPr>
          <a:xfrm>
            <a:off x="6965690" y="4992325"/>
            <a:ext cx="938847" cy="46232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Medir distancia al satélite.</a:t>
            </a:r>
            <a:endParaRPr/>
          </a:p>
        </p:txBody>
      </p:sp>
      <p:sp>
        <p:nvSpPr>
          <p:cNvPr id="639" name="Google Shape;639;p33"/>
          <p:cNvSpPr txBox="1"/>
          <p:nvPr/>
        </p:nvSpPr>
        <p:spPr>
          <a:xfrm>
            <a:off x="8041674" y="4518221"/>
            <a:ext cx="1323341" cy="593724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Determinar longitud, latitud y latitud en la tierra.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/>
          </a:p>
        </p:txBody>
      </p:sp>
      <p:sp>
        <p:nvSpPr>
          <p:cNvPr id="640" name="Google Shape;640;p33"/>
          <p:cNvSpPr txBox="1"/>
          <p:nvPr/>
        </p:nvSpPr>
        <p:spPr>
          <a:xfrm>
            <a:off x="8057426" y="3127330"/>
            <a:ext cx="804545" cy="64262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frecuencia cardiaca</a:t>
            </a:r>
            <a:endParaRPr/>
          </a:p>
        </p:txBody>
      </p:sp>
      <p:sp>
        <p:nvSpPr>
          <p:cNvPr id="641" name="Google Shape;641;p33"/>
          <p:cNvSpPr/>
          <p:nvPr/>
        </p:nvSpPr>
        <p:spPr>
          <a:xfrm>
            <a:off x="373487" y="57311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2" name="Google Shape;642;p33"/>
          <p:cNvCxnSpPr/>
          <p:nvPr/>
        </p:nvCxnSpPr>
        <p:spPr>
          <a:xfrm rot="10800000">
            <a:off x="1907647" y="5506426"/>
            <a:ext cx="430530" cy="41211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3" name="Google Shape;643;p33"/>
          <p:cNvCxnSpPr/>
          <p:nvPr/>
        </p:nvCxnSpPr>
        <p:spPr>
          <a:xfrm rot="10800000">
            <a:off x="1922253" y="875369"/>
            <a:ext cx="430530" cy="41211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4" name="Google Shape;644;p33"/>
          <p:cNvCxnSpPr/>
          <p:nvPr/>
        </p:nvCxnSpPr>
        <p:spPr>
          <a:xfrm rot="10800000">
            <a:off x="9443192" y="875369"/>
            <a:ext cx="430530" cy="41211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p33"/>
          <p:cNvSpPr txBox="1"/>
          <p:nvPr/>
        </p:nvSpPr>
        <p:spPr>
          <a:xfrm>
            <a:off x="2583556" y="1643970"/>
            <a:ext cx="905510" cy="68072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reacción química.</a:t>
            </a:r>
            <a:endParaRPr/>
          </a:p>
        </p:txBody>
      </p:sp>
      <p:sp>
        <p:nvSpPr>
          <p:cNvPr id="646" name="Google Shape;646;p33"/>
          <p:cNvSpPr txBox="1"/>
          <p:nvPr/>
        </p:nvSpPr>
        <p:spPr>
          <a:xfrm>
            <a:off x="3543888" y="254641"/>
            <a:ext cx="937897" cy="494665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Energía Eléctrica.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8074400" y="6351905"/>
            <a:ext cx="930911" cy="276860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Ubicación.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48" name="Google Shape;648;p33"/>
          <p:cNvCxnSpPr>
            <a:stCxn id="620" idx="3"/>
          </p:cNvCxnSpPr>
          <p:nvPr/>
        </p:nvCxnSpPr>
        <p:spPr>
          <a:xfrm>
            <a:off x="1692431" y="1918308"/>
            <a:ext cx="866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9" name="Google Shape;649;p33"/>
          <p:cNvCxnSpPr/>
          <p:nvPr/>
        </p:nvCxnSpPr>
        <p:spPr>
          <a:xfrm>
            <a:off x="3526847" y="1918308"/>
            <a:ext cx="21636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0" name="Google Shape;650;p33"/>
          <p:cNvCxnSpPr/>
          <p:nvPr/>
        </p:nvCxnSpPr>
        <p:spPr>
          <a:xfrm>
            <a:off x="4051869" y="766306"/>
            <a:ext cx="5781" cy="87369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1" name="Google Shape;651;p33"/>
          <p:cNvCxnSpPr/>
          <p:nvPr/>
        </p:nvCxnSpPr>
        <p:spPr>
          <a:xfrm>
            <a:off x="5024631" y="1918308"/>
            <a:ext cx="3448809" cy="2276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2" name="Google Shape;652;p33"/>
          <p:cNvCxnSpPr>
            <a:endCxn id="625" idx="0"/>
          </p:cNvCxnSpPr>
          <p:nvPr/>
        </p:nvCxnSpPr>
        <p:spPr>
          <a:xfrm flipH="1">
            <a:off x="6831518" y="1936280"/>
            <a:ext cx="5100" cy="38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3" name="Google Shape;653;p33"/>
          <p:cNvCxnSpPr/>
          <p:nvPr/>
        </p:nvCxnSpPr>
        <p:spPr>
          <a:xfrm flipH="1">
            <a:off x="8459699" y="1936158"/>
            <a:ext cx="2100" cy="40257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4" name="Google Shape;654;p33"/>
          <p:cNvCxnSpPr/>
          <p:nvPr/>
        </p:nvCxnSpPr>
        <p:spPr>
          <a:xfrm>
            <a:off x="5366281" y="1934035"/>
            <a:ext cx="1932" cy="37457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" name="Google Shape;655;p33"/>
          <p:cNvCxnSpPr>
            <a:stCxn id="621" idx="2"/>
          </p:cNvCxnSpPr>
          <p:nvPr/>
        </p:nvCxnSpPr>
        <p:spPr>
          <a:xfrm flipH="1">
            <a:off x="5687402" y="674437"/>
            <a:ext cx="4500" cy="244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6" name="Google Shape;656;p33"/>
          <p:cNvCxnSpPr>
            <a:endCxn id="625" idx="1"/>
          </p:cNvCxnSpPr>
          <p:nvPr/>
        </p:nvCxnSpPr>
        <p:spPr>
          <a:xfrm>
            <a:off x="5621261" y="2628577"/>
            <a:ext cx="786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7" name="Google Shape;657;p33"/>
          <p:cNvCxnSpPr>
            <a:endCxn id="624" idx="1"/>
          </p:cNvCxnSpPr>
          <p:nvPr/>
        </p:nvCxnSpPr>
        <p:spPr>
          <a:xfrm>
            <a:off x="7271961" y="2628682"/>
            <a:ext cx="711000" cy="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8" name="Google Shape;658;p33"/>
          <p:cNvCxnSpPr/>
          <p:nvPr/>
        </p:nvCxnSpPr>
        <p:spPr>
          <a:xfrm flipH="1">
            <a:off x="3809183" y="2121324"/>
            <a:ext cx="5504" cy="344889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9" name="Google Shape;659;p33"/>
          <p:cNvCxnSpPr/>
          <p:nvPr/>
        </p:nvCxnSpPr>
        <p:spPr>
          <a:xfrm flipH="1" rot="10800000">
            <a:off x="3826328" y="3214711"/>
            <a:ext cx="264218" cy="9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0" name="Google Shape;660;p33"/>
          <p:cNvCxnSpPr>
            <a:stCxn id="631" idx="3"/>
          </p:cNvCxnSpPr>
          <p:nvPr/>
        </p:nvCxnSpPr>
        <p:spPr>
          <a:xfrm>
            <a:off x="4788857" y="3267265"/>
            <a:ext cx="2298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1" name="Google Shape;661;p33"/>
          <p:cNvCxnSpPr/>
          <p:nvPr/>
        </p:nvCxnSpPr>
        <p:spPr>
          <a:xfrm flipH="1" rot="10800000">
            <a:off x="5746594" y="3310200"/>
            <a:ext cx="163968" cy="427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" name="Google Shape;662;p33"/>
          <p:cNvCxnSpPr/>
          <p:nvPr/>
        </p:nvCxnSpPr>
        <p:spPr>
          <a:xfrm flipH="1" rot="10800000">
            <a:off x="6875316" y="3315928"/>
            <a:ext cx="122957" cy="697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" name="Google Shape;663;p33"/>
          <p:cNvCxnSpPr/>
          <p:nvPr/>
        </p:nvCxnSpPr>
        <p:spPr>
          <a:xfrm flipH="1" rot="10800000">
            <a:off x="7910834" y="3340707"/>
            <a:ext cx="122957" cy="697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4" name="Google Shape;664;p33"/>
          <p:cNvCxnSpPr/>
          <p:nvPr/>
        </p:nvCxnSpPr>
        <p:spPr>
          <a:xfrm flipH="1" rot="10800000">
            <a:off x="8854083" y="3322902"/>
            <a:ext cx="122957" cy="697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5" name="Google Shape;665;p33"/>
          <p:cNvCxnSpPr/>
          <p:nvPr/>
        </p:nvCxnSpPr>
        <p:spPr>
          <a:xfrm>
            <a:off x="9768545" y="3329876"/>
            <a:ext cx="310776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6" name="Google Shape;666;p33"/>
          <p:cNvCxnSpPr/>
          <p:nvPr/>
        </p:nvCxnSpPr>
        <p:spPr>
          <a:xfrm flipH="1" rot="10800000">
            <a:off x="3826328" y="4105179"/>
            <a:ext cx="225541" cy="9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7" name="Google Shape;667;p33"/>
          <p:cNvCxnSpPr/>
          <p:nvPr/>
        </p:nvCxnSpPr>
        <p:spPr>
          <a:xfrm>
            <a:off x="5245034" y="4105179"/>
            <a:ext cx="359216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8" name="Google Shape;668;p33"/>
          <p:cNvCxnSpPr/>
          <p:nvPr/>
        </p:nvCxnSpPr>
        <p:spPr>
          <a:xfrm>
            <a:off x="3826328" y="4649938"/>
            <a:ext cx="1789252" cy="942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9" name="Google Shape;669;p33"/>
          <p:cNvCxnSpPr/>
          <p:nvPr/>
        </p:nvCxnSpPr>
        <p:spPr>
          <a:xfrm>
            <a:off x="3814998" y="5087878"/>
            <a:ext cx="1789252" cy="942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0" name="Google Shape;670;p33"/>
          <p:cNvCxnSpPr/>
          <p:nvPr/>
        </p:nvCxnSpPr>
        <p:spPr>
          <a:xfrm>
            <a:off x="3809183" y="5557783"/>
            <a:ext cx="1789252" cy="942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1" name="Google Shape;671;p33"/>
          <p:cNvCxnSpPr/>
          <p:nvPr/>
        </p:nvCxnSpPr>
        <p:spPr>
          <a:xfrm>
            <a:off x="3829063" y="3771902"/>
            <a:ext cx="3604194" cy="2684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2" name="Google Shape;672;p33"/>
          <p:cNvCxnSpPr/>
          <p:nvPr/>
        </p:nvCxnSpPr>
        <p:spPr>
          <a:xfrm>
            <a:off x="7433257" y="4040101"/>
            <a:ext cx="195521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3" name="Google Shape;673;p33"/>
          <p:cNvCxnSpPr/>
          <p:nvPr/>
        </p:nvCxnSpPr>
        <p:spPr>
          <a:xfrm>
            <a:off x="7433257" y="3785325"/>
            <a:ext cx="0" cy="25477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4" name="Google Shape;674;p33"/>
          <p:cNvCxnSpPr>
            <a:endCxn id="631" idx="2"/>
          </p:cNvCxnSpPr>
          <p:nvPr/>
        </p:nvCxnSpPr>
        <p:spPr>
          <a:xfrm flipH="1" rot="10800000">
            <a:off x="4438871" y="3410480"/>
            <a:ext cx="2100" cy="385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5" name="Google Shape;675;p33"/>
          <p:cNvCxnSpPr/>
          <p:nvPr/>
        </p:nvCxnSpPr>
        <p:spPr>
          <a:xfrm rot="10800000">
            <a:off x="5335238" y="3555292"/>
            <a:ext cx="13473" cy="23339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6" name="Google Shape;676;p33"/>
          <p:cNvCxnSpPr/>
          <p:nvPr/>
        </p:nvCxnSpPr>
        <p:spPr>
          <a:xfrm>
            <a:off x="5424642" y="3795951"/>
            <a:ext cx="0" cy="29001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7" name="Google Shape;677;p33"/>
          <p:cNvCxnSpPr/>
          <p:nvPr/>
        </p:nvCxnSpPr>
        <p:spPr>
          <a:xfrm>
            <a:off x="5791060" y="3310200"/>
            <a:ext cx="3315" cy="459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8" name="Google Shape;678;p33"/>
          <p:cNvCxnSpPr/>
          <p:nvPr/>
        </p:nvCxnSpPr>
        <p:spPr>
          <a:xfrm rot="10800000">
            <a:off x="7200900" y="3599135"/>
            <a:ext cx="1507" cy="19624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9" name="Google Shape;679;p33"/>
          <p:cNvCxnSpPr/>
          <p:nvPr/>
        </p:nvCxnSpPr>
        <p:spPr>
          <a:xfrm flipH="1" rot="10800000">
            <a:off x="8358598" y="3779886"/>
            <a:ext cx="8970" cy="25572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0" name="Google Shape;680;p33"/>
          <p:cNvCxnSpPr/>
          <p:nvPr/>
        </p:nvCxnSpPr>
        <p:spPr>
          <a:xfrm flipH="1" rot="10800000">
            <a:off x="9402981" y="3521639"/>
            <a:ext cx="9130" cy="53363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1" name="Google Shape;681;p33"/>
          <p:cNvCxnSpPr>
            <a:endCxn id="638" idx="0"/>
          </p:cNvCxnSpPr>
          <p:nvPr/>
        </p:nvCxnSpPr>
        <p:spPr>
          <a:xfrm flipH="1">
            <a:off x="7435113" y="4035625"/>
            <a:ext cx="4500" cy="95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2" name="Google Shape;682;p33"/>
          <p:cNvCxnSpPr/>
          <p:nvPr/>
        </p:nvCxnSpPr>
        <p:spPr>
          <a:xfrm flipH="1">
            <a:off x="8358149" y="4008456"/>
            <a:ext cx="2322" cy="50526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3" name="Google Shape;683;p33"/>
          <p:cNvCxnSpPr/>
          <p:nvPr/>
        </p:nvCxnSpPr>
        <p:spPr>
          <a:xfrm flipH="1">
            <a:off x="8996867" y="5111945"/>
            <a:ext cx="8444" cy="21816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4" name="Google Shape;684;p33"/>
          <p:cNvCxnSpPr/>
          <p:nvPr/>
        </p:nvCxnSpPr>
        <p:spPr>
          <a:xfrm flipH="1" rot="10800000">
            <a:off x="7918663" y="5304624"/>
            <a:ext cx="350119" cy="32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5" name="Google Shape;685;p33"/>
          <p:cNvCxnSpPr/>
          <p:nvPr/>
        </p:nvCxnSpPr>
        <p:spPr>
          <a:xfrm flipH="1" rot="10800000">
            <a:off x="8255124" y="5110830"/>
            <a:ext cx="8970" cy="1976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6" name="Google Shape;686;p33"/>
          <p:cNvCxnSpPr/>
          <p:nvPr/>
        </p:nvCxnSpPr>
        <p:spPr>
          <a:xfrm flipH="1" rot="10800000">
            <a:off x="6572039" y="4232947"/>
            <a:ext cx="884864" cy="1252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7" name="Google Shape;687;p33"/>
          <p:cNvCxnSpPr/>
          <p:nvPr/>
        </p:nvCxnSpPr>
        <p:spPr>
          <a:xfrm>
            <a:off x="6703865" y="4671728"/>
            <a:ext cx="715467" cy="759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8" name="Google Shape;688;p33"/>
          <p:cNvCxnSpPr/>
          <p:nvPr/>
        </p:nvCxnSpPr>
        <p:spPr>
          <a:xfrm rot="10800000">
            <a:off x="6864112" y="4671728"/>
            <a:ext cx="9981" cy="93602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9" name="Google Shape;689;p33"/>
          <p:cNvCxnSpPr/>
          <p:nvPr/>
        </p:nvCxnSpPr>
        <p:spPr>
          <a:xfrm>
            <a:off x="6721010" y="5181942"/>
            <a:ext cx="14310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0" name="Google Shape;690;p33"/>
          <p:cNvCxnSpPr>
            <a:stCxn id="633" idx="3"/>
          </p:cNvCxnSpPr>
          <p:nvPr/>
        </p:nvCxnSpPr>
        <p:spPr>
          <a:xfrm flipH="1" rot="10800000">
            <a:off x="6650497" y="5607657"/>
            <a:ext cx="2235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1" name="Google Shape;691;p33"/>
          <p:cNvCxnSpPr>
            <a:stCxn id="647" idx="0"/>
          </p:cNvCxnSpPr>
          <p:nvPr/>
        </p:nvCxnSpPr>
        <p:spPr>
          <a:xfrm rot="10800000">
            <a:off x="8533255" y="5143805"/>
            <a:ext cx="6600" cy="120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2" name="Google Shape;692;p33"/>
          <p:cNvCxnSpPr/>
          <p:nvPr/>
        </p:nvCxnSpPr>
        <p:spPr>
          <a:xfrm rot="10800000">
            <a:off x="4854387" y="4529678"/>
            <a:ext cx="38353" cy="157610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3" name="Google Shape;693;p33"/>
          <p:cNvCxnSpPr/>
          <p:nvPr/>
        </p:nvCxnSpPr>
        <p:spPr>
          <a:xfrm>
            <a:off x="9347681" y="5369762"/>
            <a:ext cx="82285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4" name="Google Shape;694;p33"/>
          <p:cNvCxnSpPr/>
          <p:nvPr/>
        </p:nvCxnSpPr>
        <p:spPr>
          <a:xfrm rot="10800000">
            <a:off x="9667791" y="3536552"/>
            <a:ext cx="14786" cy="183320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5" name="Google Shape;695;p33"/>
          <p:cNvCxnSpPr/>
          <p:nvPr/>
        </p:nvCxnSpPr>
        <p:spPr>
          <a:xfrm>
            <a:off x="9682577" y="3907746"/>
            <a:ext cx="437589" cy="281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6" name="Google Shape;696;p33"/>
          <p:cNvCxnSpPr>
            <a:endCxn id="616" idx="1"/>
          </p:cNvCxnSpPr>
          <p:nvPr/>
        </p:nvCxnSpPr>
        <p:spPr>
          <a:xfrm>
            <a:off x="9041122" y="2598374"/>
            <a:ext cx="155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7" name="Google Shape;697;p33"/>
          <p:cNvSpPr txBox="1"/>
          <p:nvPr/>
        </p:nvSpPr>
        <p:spPr>
          <a:xfrm>
            <a:off x="301026" y="5181942"/>
            <a:ext cx="238078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CAJA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TRANSPARENTE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4"/>
          <p:cNvSpPr txBox="1"/>
          <p:nvPr/>
        </p:nvSpPr>
        <p:spPr>
          <a:xfrm>
            <a:off x="1986924" y="1743596"/>
            <a:ext cx="701646" cy="578922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reacción química.</a:t>
            </a:r>
            <a:endParaRPr/>
          </a:p>
        </p:txBody>
      </p:sp>
      <p:sp>
        <p:nvSpPr>
          <p:cNvPr id="703" name="Google Shape;703;p34"/>
          <p:cNvSpPr txBox="1"/>
          <p:nvPr/>
        </p:nvSpPr>
        <p:spPr>
          <a:xfrm>
            <a:off x="2572365" y="2395542"/>
            <a:ext cx="713105" cy="59245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flujo de corriente eléctrica.</a:t>
            </a:r>
            <a:endParaRPr/>
          </a:p>
        </p:txBody>
      </p:sp>
      <p:sp>
        <p:nvSpPr>
          <p:cNvPr id="704" name="Google Shape;704;p34"/>
          <p:cNvSpPr txBox="1"/>
          <p:nvPr/>
        </p:nvSpPr>
        <p:spPr>
          <a:xfrm>
            <a:off x="3100685" y="1872302"/>
            <a:ext cx="792480" cy="45085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Generar señal periódica.</a:t>
            </a:r>
            <a:endParaRPr/>
          </a:p>
        </p:txBody>
      </p:sp>
      <p:sp>
        <p:nvSpPr>
          <p:cNvPr id="705" name="Google Shape;705;p34"/>
          <p:cNvSpPr txBox="1"/>
          <p:nvPr/>
        </p:nvSpPr>
        <p:spPr>
          <a:xfrm>
            <a:off x="3596621" y="2370777"/>
            <a:ext cx="737869" cy="60198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Dividir señal a menores frecuencias.</a:t>
            </a:r>
            <a:endParaRPr/>
          </a:p>
        </p:txBody>
      </p:sp>
      <p:sp>
        <p:nvSpPr>
          <p:cNvPr id="706" name="Google Shape;706;p34"/>
          <p:cNvSpPr txBox="1"/>
          <p:nvPr/>
        </p:nvSpPr>
        <p:spPr>
          <a:xfrm>
            <a:off x="4375129" y="1861507"/>
            <a:ext cx="646431" cy="73977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tiempo en s, min y hrs.</a:t>
            </a:r>
            <a:endParaRPr/>
          </a:p>
        </p:txBody>
      </p:sp>
      <p:sp>
        <p:nvSpPr>
          <p:cNvPr id="707" name="Google Shape;707;p34"/>
          <p:cNvSpPr txBox="1"/>
          <p:nvPr/>
        </p:nvSpPr>
        <p:spPr>
          <a:xfrm>
            <a:off x="7871440" y="1848807"/>
            <a:ext cx="1025525" cy="35560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Enviar señal Bluetooth</a:t>
            </a:r>
            <a:endParaRPr/>
          </a:p>
        </p:txBody>
      </p:sp>
      <p:sp>
        <p:nvSpPr>
          <p:cNvPr id="708" name="Google Shape;708;p34"/>
          <p:cNvSpPr txBox="1"/>
          <p:nvPr/>
        </p:nvSpPr>
        <p:spPr>
          <a:xfrm>
            <a:off x="6728439" y="1852617"/>
            <a:ext cx="847725" cy="48450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Evaluar latidos por minuto.</a:t>
            </a:r>
            <a:endParaRPr/>
          </a:p>
        </p:txBody>
      </p:sp>
      <p:sp>
        <p:nvSpPr>
          <p:cNvPr id="709" name="Google Shape;709;p34"/>
          <p:cNvSpPr txBox="1"/>
          <p:nvPr/>
        </p:nvSpPr>
        <p:spPr>
          <a:xfrm>
            <a:off x="5896407" y="2366968"/>
            <a:ext cx="1005841" cy="410212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Determinar latidos por minuto.</a:t>
            </a:r>
            <a:endParaRPr/>
          </a:p>
        </p:txBody>
      </p:sp>
      <p:sp>
        <p:nvSpPr>
          <p:cNvPr id="710" name="Google Shape;710;p34"/>
          <p:cNvSpPr txBox="1"/>
          <p:nvPr/>
        </p:nvSpPr>
        <p:spPr>
          <a:xfrm>
            <a:off x="5462250" y="1862142"/>
            <a:ext cx="603250" cy="45847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Recibir luz reflejada.</a:t>
            </a:r>
            <a:endParaRPr/>
          </a:p>
        </p:txBody>
      </p:sp>
      <p:sp>
        <p:nvSpPr>
          <p:cNvPr id="711" name="Google Shape;711;p34"/>
          <p:cNvSpPr txBox="1"/>
          <p:nvPr/>
        </p:nvSpPr>
        <p:spPr>
          <a:xfrm>
            <a:off x="5069820" y="2525082"/>
            <a:ext cx="452120" cy="37973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Emitir luz.</a:t>
            </a:r>
            <a:endParaRPr/>
          </a:p>
        </p:txBody>
      </p:sp>
      <p:sp>
        <p:nvSpPr>
          <p:cNvPr id="712" name="Google Shape;712;p34"/>
          <p:cNvSpPr txBox="1"/>
          <p:nvPr/>
        </p:nvSpPr>
        <p:spPr>
          <a:xfrm>
            <a:off x="11299805" y="2509207"/>
            <a:ext cx="632460" cy="40449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posición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13" name="Google Shape;713;p34"/>
          <p:cNvSpPr txBox="1"/>
          <p:nvPr/>
        </p:nvSpPr>
        <p:spPr>
          <a:xfrm>
            <a:off x="9592925" y="1821502"/>
            <a:ext cx="572135" cy="38290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satélites.</a:t>
            </a:r>
            <a:endParaRPr/>
          </a:p>
        </p:txBody>
      </p:sp>
      <p:sp>
        <p:nvSpPr>
          <p:cNvPr id="714" name="Google Shape;714;p34"/>
          <p:cNvSpPr txBox="1"/>
          <p:nvPr/>
        </p:nvSpPr>
        <p:spPr>
          <a:xfrm>
            <a:off x="8737580" y="2450787"/>
            <a:ext cx="876300" cy="55880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Recibir señal de radiofrecuencia de los satélites. </a:t>
            </a:r>
            <a:endParaRPr/>
          </a:p>
        </p:txBody>
      </p:sp>
      <p:sp>
        <p:nvSpPr>
          <p:cNvPr id="715" name="Google Shape;715;p34"/>
          <p:cNvSpPr txBox="1"/>
          <p:nvPr/>
        </p:nvSpPr>
        <p:spPr>
          <a:xfrm>
            <a:off x="10086954" y="2453962"/>
            <a:ext cx="803275" cy="46164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Medir distancia al satélite.</a:t>
            </a:r>
            <a:endParaRPr/>
          </a:p>
        </p:txBody>
      </p:sp>
      <p:sp>
        <p:nvSpPr>
          <p:cNvPr id="716" name="Google Shape;716;p34"/>
          <p:cNvSpPr txBox="1"/>
          <p:nvPr/>
        </p:nvSpPr>
        <p:spPr>
          <a:xfrm>
            <a:off x="10550506" y="1741492"/>
            <a:ext cx="992505" cy="64833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Determinar longitud, latitud y latitud en la tierra.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/>
          </a:p>
        </p:txBody>
      </p:sp>
      <p:sp>
        <p:nvSpPr>
          <p:cNvPr id="717" name="Google Shape;717;p34"/>
          <p:cNvSpPr txBox="1"/>
          <p:nvPr/>
        </p:nvSpPr>
        <p:spPr>
          <a:xfrm>
            <a:off x="7372965" y="2482537"/>
            <a:ext cx="964566" cy="47498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frecuencia cardiaca</a:t>
            </a:r>
            <a:endParaRPr/>
          </a:p>
        </p:txBody>
      </p:sp>
      <p:cxnSp>
        <p:nvCxnSpPr>
          <p:cNvPr id="718" name="Google Shape;718;p34"/>
          <p:cNvCxnSpPr/>
          <p:nvPr/>
        </p:nvCxnSpPr>
        <p:spPr>
          <a:xfrm>
            <a:off x="618470" y="1379543"/>
            <a:ext cx="11071225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9" name="Google Shape;719;p34"/>
          <p:cNvCxnSpPr/>
          <p:nvPr/>
        </p:nvCxnSpPr>
        <p:spPr>
          <a:xfrm flipH="1" rot="10800000">
            <a:off x="7084675" y="1380177"/>
            <a:ext cx="8255" cy="47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34"/>
          <p:cNvCxnSpPr>
            <a:endCxn id="702" idx="0"/>
          </p:cNvCxnSpPr>
          <p:nvPr/>
        </p:nvCxnSpPr>
        <p:spPr>
          <a:xfrm>
            <a:off x="2336547" y="1379396"/>
            <a:ext cx="1200" cy="36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1" name="Google Shape;721;p34"/>
          <p:cNvCxnSpPr/>
          <p:nvPr/>
        </p:nvCxnSpPr>
        <p:spPr>
          <a:xfrm>
            <a:off x="2774295" y="1379542"/>
            <a:ext cx="4445" cy="97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2" name="Google Shape;722;p34"/>
          <p:cNvCxnSpPr/>
          <p:nvPr/>
        </p:nvCxnSpPr>
        <p:spPr>
          <a:xfrm flipH="1">
            <a:off x="3385800" y="1385892"/>
            <a:ext cx="4445" cy="466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3" name="Google Shape;723;p34"/>
          <p:cNvCxnSpPr/>
          <p:nvPr/>
        </p:nvCxnSpPr>
        <p:spPr>
          <a:xfrm>
            <a:off x="3983335" y="1379542"/>
            <a:ext cx="0" cy="97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4" name="Google Shape;724;p34"/>
          <p:cNvCxnSpPr/>
          <p:nvPr/>
        </p:nvCxnSpPr>
        <p:spPr>
          <a:xfrm flipH="1">
            <a:off x="4665960" y="1380812"/>
            <a:ext cx="4445" cy="4419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5" name="Google Shape;725;p34"/>
          <p:cNvCxnSpPr/>
          <p:nvPr/>
        </p:nvCxnSpPr>
        <p:spPr>
          <a:xfrm flipH="1">
            <a:off x="6360775" y="1380177"/>
            <a:ext cx="4445" cy="9537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6" name="Google Shape;726;p34"/>
          <p:cNvCxnSpPr/>
          <p:nvPr/>
        </p:nvCxnSpPr>
        <p:spPr>
          <a:xfrm>
            <a:off x="5238730" y="1379542"/>
            <a:ext cx="0" cy="112903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7" name="Google Shape;727;p34"/>
          <p:cNvCxnSpPr/>
          <p:nvPr/>
        </p:nvCxnSpPr>
        <p:spPr>
          <a:xfrm>
            <a:off x="5736570" y="1380812"/>
            <a:ext cx="0" cy="466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8" name="Google Shape;728;p34"/>
          <p:cNvCxnSpPr/>
          <p:nvPr/>
        </p:nvCxnSpPr>
        <p:spPr>
          <a:xfrm>
            <a:off x="7092930" y="1380812"/>
            <a:ext cx="0" cy="4419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9" name="Google Shape;729;p34"/>
          <p:cNvCxnSpPr/>
          <p:nvPr/>
        </p:nvCxnSpPr>
        <p:spPr>
          <a:xfrm>
            <a:off x="7710785" y="1380812"/>
            <a:ext cx="0" cy="107505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0" name="Google Shape;730;p34"/>
          <p:cNvCxnSpPr/>
          <p:nvPr/>
        </p:nvCxnSpPr>
        <p:spPr>
          <a:xfrm>
            <a:off x="8383885" y="1380812"/>
            <a:ext cx="4445" cy="4419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1" name="Google Shape;731;p34"/>
          <p:cNvCxnSpPr/>
          <p:nvPr/>
        </p:nvCxnSpPr>
        <p:spPr>
          <a:xfrm flipH="1">
            <a:off x="9132550" y="1380812"/>
            <a:ext cx="9525" cy="10642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2" name="Google Shape;732;p34"/>
          <p:cNvCxnSpPr/>
          <p:nvPr/>
        </p:nvCxnSpPr>
        <p:spPr>
          <a:xfrm>
            <a:off x="9846290" y="1385892"/>
            <a:ext cx="0" cy="4013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3" name="Google Shape;733;p34"/>
          <p:cNvCxnSpPr/>
          <p:nvPr/>
        </p:nvCxnSpPr>
        <p:spPr>
          <a:xfrm>
            <a:off x="10408900" y="1380812"/>
            <a:ext cx="4445" cy="10344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4" name="Google Shape;734;p34"/>
          <p:cNvCxnSpPr/>
          <p:nvPr/>
        </p:nvCxnSpPr>
        <p:spPr>
          <a:xfrm>
            <a:off x="11137245" y="1380812"/>
            <a:ext cx="4445" cy="3314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5" name="Google Shape;735;p34"/>
          <p:cNvCxnSpPr/>
          <p:nvPr/>
        </p:nvCxnSpPr>
        <p:spPr>
          <a:xfrm>
            <a:off x="11689695" y="1380812"/>
            <a:ext cx="9525" cy="11201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36" name="Google Shape;736;p34"/>
          <p:cNvSpPr txBox="1"/>
          <p:nvPr/>
        </p:nvSpPr>
        <p:spPr>
          <a:xfrm>
            <a:off x="1938000" y="3060387"/>
            <a:ext cx="802640" cy="75819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-Interruptor DIP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-Pulsador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-Conmutador miniatura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37" name="Google Shape;737;p34"/>
          <p:cNvSpPr txBox="1"/>
          <p:nvPr/>
        </p:nvSpPr>
        <p:spPr>
          <a:xfrm>
            <a:off x="2230283" y="3964626"/>
            <a:ext cx="766445" cy="68516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-Cobre-Níquel.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-Plata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-Cobre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-Níquel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38" name="Google Shape;738;p34"/>
          <p:cNvCxnSpPr>
            <a:stCxn id="702" idx="2"/>
            <a:endCxn id="736" idx="0"/>
          </p:cNvCxnSpPr>
          <p:nvPr/>
        </p:nvCxnSpPr>
        <p:spPr>
          <a:xfrm>
            <a:off x="2337747" y="2322518"/>
            <a:ext cx="1500" cy="73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9" name="Google Shape;739;p34"/>
          <p:cNvCxnSpPr/>
          <p:nvPr/>
        </p:nvCxnSpPr>
        <p:spPr>
          <a:xfrm flipH="1">
            <a:off x="2849407" y="3025462"/>
            <a:ext cx="4898" cy="93789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0" name="Google Shape;740;p34"/>
          <p:cNvSpPr txBox="1"/>
          <p:nvPr/>
        </p:nvSpPr>
        <p:spPr>
          <a:xfrm>
            <a:off x="2346488" y="4929827"/>
            <a:ext cx="647700" cy="58293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flujo de electrones</a:t>
            </a:r>
            <a:endParaRPr/>
          </a:p>
        </p:txBody>
      </p:sp>
      <p:cxnSp>
        <p:nvCxnSpPr>
          <p:cNvPr id="741" name="Google Shape;741;p34"/>
          <p:cNvCxnSpPr/>
          <p:nvPr/>
        </p:nvCxnSpPr>
        <p:spPr>
          <a:xfrm>
            <a:off x="2774295" y="4649791"/>
            <a:ext cx="0" cy="2381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42" name="Google Shape;742;p34"/>
          <p:cNvCxnSpPr/>
          <p:nvPr/>
        </p:nvCxnSpPr>
        <p:spPr>
          <a:xfrm flipH="1">
            <a:off x="2101195" y="3795717"/>
            <a:ext cx="635" cy="121157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3" name="Google Shape;743;p34"/>
          <p:cNvCxnSpPr/>
          <p:nvPr/>
        </p:nvCxnSpPr>
        <p:spPr>
          <a:xfrm>
            <a:off x="2101830" y="5008566"/>
            <a:ext cx="24638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4" name="Google Shape;744;p34"/>
          <p:cNvSpPr txBox="1"/>
          <p:nvPr/>
        </p:nvSpPr>
        <p:spPr>
          <a:xfrm>
            <a:off x="4895176" y="3375982"/>
            <a:ext cx="607694" cy="48641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-LED RGB   -LED Smart</a:t>
            </a:r>
            <a:endParaRPr/>
          </a:p>
        </p:txBody>
      </p:sp>
      <p:cxnSp>
        <p:nvCxnSpPr>
          <p:cNvPr id="745" name="Google Shape;745;p34"/>
          <p:cNvCxnSpPr/>
          <p:nvPr/>
        </p:nvCxnSpPr>
        <p:spPr>
          <a:xfrm>
            <a:off x="5205075" y="2928307"/>
            <a:ext cx="0" cy="4476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6" name="Google Shape;746;p34"/>
          <p:cNvSpPr txBox="1"/>
          <p:nvPr/>
        </p:nvSpPr>
        <p:spPr>
          <a:xfrm>
            <a:off x="3060045" y="3009586"/>
            <a:ext cx="692785" cy="1056639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-Oscilador de cristal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-Oscilador armónico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-Adaptador de tiempo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47" name="Google Shape;747;p34"/>
          <p:cNvCxnSpPr/>
          <p:nvPr/>
        </p:nvCxnSpPr>
        <p:spPr>
          <a:xfrm>
            <a:off x="3387070" y="2333312"/>
            <a:ext cx="0" cy="64960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8" name="Google Shape;748;p34"/>
          <p:cNvSpPr txBox="1"/>
          <p:nvPr/>
        </p:nvSpPr>
        <p:spPr>
          <a:xfrm>
            <a:off x="3811885" y="3391222"/>
            <a:ext cx="779145" cy="675003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-Contador síncrono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-Contador asíncrono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49" name="Google Shape;749;p34"/>
          <p:cNvCxnSpPr/>
          <p:nvPr/>
        </p:nvCxnSpPr>
        <p:spPr>
          <a:xfrm>
            <a:off x="4086205" y="3009587"/>
            <a:ext cx="0" cy="3600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50" name="Google Shape;750;p34"/>
          <p:cNvSpPr txBox="1"/>
          <p:nvPr/>
        </p:nvSpPr>
        <p:spPr>
          <a:xfrm>
            <a:off x="6334423" y="3978592"/>
            <a:ext cx="1229360" cy="73088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-Display LCD gráfico.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-Display de segmentos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-Display de proyección         -Display de matriz.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51" name="Google Shape;751;p34"/>
          <p:cNvCxnSpPr/>
          <p:nvPr/>
        </p:nvCxnSpPr>
        <p:spPr>
          <a:xfrm>
            <a:off x="4667230" y="2651447"/>
            <a:ext cx="0" cy="14147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2" name="Google Shape;752;p34"/>
          <p:cNvCxnSpPr/>
          <p:nvPr/>
        </p:nvCxnSpPr>
        <p:spPr>
          <a:xfrm>
            <a:off x="4674850" y="4066862"/>
            <a:ext cx="162941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53" name="Google Shape;753;p34"/>
          <p:cNvCxnSpPr/>
          <p:nvPr/>
        </p:nvCxnSpPr>
        <p:spPr>
          <a:xfrm>
            <a:off x="7870805" y="2972757"/>
            <a:ext cx="0" cy="10807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4" name="Google Shape;754;p34"/>
          <p:cNvCxnSpPr/>
          <p:nvPr/>
        </p:nvCxnSpPr>
        <p:spPr>
          <a:xfrm>
            <a:off x="11616670" y="2953707"/>
            <a:ext cx="0" cy="11125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5" name="Google Shape;755;p34"/>
          <p:cNvCxnSpPr/>
          <p:nvPr/>
        </p:nvCxnSpPr>
        <p:spPr>
          <a:xfrm rot="10800000">
            <a:off x="7609185" y="4066862"/>
            <a:ext cx="400494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56" name="Google Shape;756;p34"/>
          <p:cNvSpPr txBox="1"/>
          <p:nvPr/>
        </p:nvSpPr>
        <p:spPr>
          <a:xfrm>
            <a:off x="5318740" y="2967677"/>
            <a:ext cx="946150" cy="32766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-Fototransistores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-Fotodiodos      -LDR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57" name="Google Shape;757;p34"/>
          <p:cNvCxnSpPr/>
          <p:nvPr/>
        </p:nvCxnSpPr>
        <p:spPr>
          <a:xfrm>
            <a:off x="5768955" y="2366967"/>
            <a:ext cx="0" cy="5638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58" name="Google Shape;758;p34"/>
          <p:cNvSpPr txBox="1"/>
          <p:nvPr/>
        </p:nvSpPr>
        <p:spPr>
          <a:xfrm>
            <a:off x="5867380" y="3337882"/>
            <a:ext cx="808355" cy="511812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-KY 039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-06 Raspberry Circuito Análogo.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59" name="Google Shape;759;p34"/>
          <p:cNvCxnSpPr/>
          <p:nvPr/>
        </p:nvCxnSpPr>
        <p:spPr>
          <a:xfrm flipH="1">
            <a:off x="6496030" y="2807026"/>
            <a:ext cx="1" cy="5626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0" name="Google Shape;760;p34"/>
          <p:cNvSpPr txBox="1"/>
          <p:nvPr/>
        </p:nvSpPr>
        <p:spPr>
          <a:xfrm>
            <a:off x="7990820" y="3160717"/>
            <a:ext cx="850265" cy="36576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Módulo hc06 Módulo hc05</a:t>
            </a:r>
            <a:endParaRPr sz="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61" name="Google Shape;761;p34"/>
          <p:cNvCxnSpPr/>
          <p:nvPr/>
        </p:nvCxnSpPr>
        <p:spPr>
          <a:xfrm>
            <a:off x="8385155" y="2227267"/>
            <a:ext cx="0" cy="90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2" name="Google Shape;762;p34"/>
          <p:cNvSpPr txBox="1"/>
          <p:nvPr/>
        </p:nvSpPr>
        <p:spPr>
          <a:xfrm>
            <a:off x="9728180" y="3355662"/>
            <a:ext cx="623570" cy="59245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GPS neo 6N SIM 800 GSM</a:t>
            </a:r>
            <a:endParaRPr sz="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63" name="Google Shape;763;p34"/>
          <p:cNvCxnSpPr/>
          <p:nvPr/>
        </p:nvCxnSpPr>
        <p:spPr>
          <a:xfrm>
            <a:off x="9242405" y="3022922"/>
            <a:ext cx="0" cy="77279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4" name="Google Shape;764;p34"/>
          <p:cNvCxnSpPr/>
          <p:nvPr/>
        </p:nvCxnSpPr>
        <p:spPr>
          <a:xfrm>
            <a:off x="9242405" y="3795717"/>
            <a:ext cx="4000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5" name="Google Shape;765;p34"/>
          <p:cNvCxnSpPr/>
          <p:nvPr/>
        </p:nvCxnSpPr>
        <p:spPr>
          <a:xfrm>
            <a:off x="9909155" y="2176467"/>
            <a:ext cx="7619" cy="121475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6" name="Google Shape;766;p34"/>
          <p:cNvCxnSpPr/>
          <p:nvPr/>
        </p:nvCxnSpPr>
        <p:spPr>
          <a:xfrm>
            <a:off x="10223480" y="2930847"/>
            <a:ext cx="0" cy="44513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7" name="Google Shape;767;p34"/>
          <p:cNvCxnSpPr/>
          <p:nvPr/>
        </p:nvCxnSpPr>
        <p:spPr>
          <a:xfrm>
            <a:off x="11023580" y="2481267"/>
            <a:ext cx="0" cy="1314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8" name="Google Shape;768;p34"/>
          <p:cNvCxnSpPr/>
          <p:nvPr/>
        </p:nvCxnSpPr>
        <p:spPr>
          <a:xfrm rot="10800000">
            <a:off x="10408900" y="3795717"/>
            <a:ext cx="61468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9" name="Google Shape;769;p34"/>
          <p:cNvSpPr txBox="1"/>
          <p:nvPr/>
        </p:nvSpPr>
        <p:spPr>
          <a:xfrm>
            <a:off x="9451955" y="4338007"/>
            <a:ext cx="1228725" cy="36322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Ejecutar operaciones matemáticas</a:t>
            </a:r>
            <a:endParaRPr/>
          </a:p>
        </p:txBody>
      </p:sp>
      <p:cxnSp>
        <p:nvCxnSpPr>
          <p:cNvPr id="770" name="Google Shape;770;p34"/>
          <p:cNvCxnSpPr/>
          <p:nvPr/>
        </p:nvCxnSpPr>
        <p:spPr>
          <a:xfrm>
            <a:off x="10025995" y="3963357"/>
            <a:ext cx="0" cy="3016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1" name="Google Shape;771;p34"/>
          <p:cNvCxnSpPr/>
          <p:nvPr/>
        </p:nvCxnSpPr>
        <p:spPr>
          <a:xfrm>
            <a:off x="10025995" y="4755837"/>
            <a:ext cx="0" cy="1968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72" name="Google Shape;772;p34"/>
          <p:cNvSpPr txBox="1"/>
          <p:nvPr/>
        </p:nvSpPr>
        <p:spPr>
          <a:xfrm>
            <a:off x="3092113" y="4228151"/>
            <a:ext cx="1066166" cy="60198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Crear señal eléctrica con frecuencia precisa.</a:t>
            </a:r>
            <a:endParaRPr/>
          </a:p>
        </p:txBody>
      </p:sp>
      <p:cxnSp>
        <p:nvCxnSpPr>
          <p:cNvPr id="773" name="Google Shape;773;p34"/>
          <p:cNvCxnSpPr/>
          <p:nvPr/>
        </p:nvCxnSpPr>
        <p:spPr>
          <a:xfrm>
            <a:off x="3400723" y="4066227"/>
            <a:ext cx="0" cy="1619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4" name="Google Shape;774;p34"/>
          <p:cNvCxnSpPr/>
          <p:nvPr/>
        </p:nvCxnSpPr>
        <p:spPr>
          <a:xfrm>
            <a:off x="3432655" y="4862516"/>
            <a:ext cx="0" cy="1447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75" name="Google Shape;775;p34"/>
          <p:cNvSpPr txBox="1"/>
          <p:nvPr/>
        </p:nvSpPr>
        <p:spPr>
          <a:xfrm>
            <a:off x="3154525" y="5039681"/>
            <a:ext cx="1296035" cy="35369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222222"/>
                </a:solidFill>
                <a:latin typeface="Teko"/>
                <a:ea typeface="Teko"/>
                <a:cs typeface="Teko"/>
                <a:sym typeface="Teko"/>
              </a:rPr>
              <a:t>-Cristal vibratorio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-Amplificador electrónico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76" name="Google Shape;776;p34"/>
          <p:cNvSpPr txBox="1"/>
          <p:nvPr/>
        </p:nvSpPr>
        <p:spPr>
          <a:xfrm>
            <a:off x="4879320" y="4322767"/>
            <a:ext cx="692785" cy="50101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paso de luz</a:t>
            </a:r>
            <a:endParaRPr sz="1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77" name="Google Shape;777;p34"/>
          <p:cNvSpPr txBox="1"/>
          <p:nvPr/>
        </p:nvSpPr>
        <p:spPr>
          <a:xfrm>
            <a:off x="4865985" y="5028887"/>
            <a:ext cx="874395" cy="36322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-Chip-reflector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-Chip LED_20W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78" name="Google Shape;778;p34"/>
          <p:cNvCxnSpPr/>
          <p:nvPr/>
        </p:nvCxnSpPr>
        <p:spPr>
          <a:xfrm>
            <a:off x="5215870" y="3899857"/>
            <a:ext cx="0" cy="3657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9" name="Google Shape;779;p34"/>
          <p:cNvCxnSpPr/>
          <p:nvPr/>
        </p:nvCxnSpPr>
        <p:spPr>
          <a:xfrm>
            <a:off x="5215870" y="4823782"/>
            <a:ext cx="0" cy="158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80" name="Google Shape;780;p34"/>
          <p:cNvSpPr txBox="1"/>
          <p:nvPr/>
        </p:nvSpPr>
        <p:spPr>
          <a:xfrm>
            <a:off x="5775939" y="4821239"/>
            <a:ext cx="891541" cy="61912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Ejecutar operaciones matemáticas</a:t>
            </a:r>
            <a:endParaRPr/>
          </a:p>
        </p:txBody>
      </p:sp>
      <p:cxnSp>
        <p:nvCxnSpPr>
          <p:cNvPr id="781" name="Google Shape;781;p34"/>
          <p:cNvCxnSpPr/>
          <p:nvPr/>
        </p:nvCxnSpPr>
        <p:spPr>
          <a:xfrm>
            <a:off x="6065500" y="3881442"/>
            <a:ext cx="0" cy="9090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82" name="Google Shape;782;p34"/>
          <p:cNvSpPr txBox="1"/>
          <p:nvPr/>
        </p:nvSpPr>
        <p:spPr>
          <a:xfrm>
            <a:off x="6902248" y="4840922"/>
            <a:ext cx="899794" cy="46672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Definir forma de los electrodos</a:t>
            </a:r>
            <a:endParaRPr/>
          </a:p>
        </p:txBody>
      </p:sp>
      <p:sp>
        <p:nvSpPr>
          <p:cNvPr id="783" name="Google Shape;783;p34"/>
          <p:cNvSpPr txBox="1"/>
          <p:nvPr/>
        </p:nvSpPr>
        <p:spPr>
          <a:xfrm>
            <a:off x="6561253" y="5493702"/>
            <a:ext cx="1414780" cy="37338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-Liquido del display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-Lámparas de incandescencia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84" name="Google Shape;784;p34"/>
          <p:cNvCxnSpPr/>
          <p:nvPr/>
        </p:nvCxnSpPr>
        <p:spPr>
          <a:xfrm>
            <a:off x="7276898" y="5342572"/>
            <a:ext cx="0" cy="13525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85" name="Google Shape;785;p34"/>
          <p:cNvCxnSpPr/>
          <p:nvPr/>
        </p:nvCxnSpPr>
        <p:spPr>
          <a:xfrm>
            <a:off x="7356908" y="4706937"/>
            <a:ext cx="0" cy="13525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86" name="Google Shape;786;p34"/>
          <p:cNvCxnSpPr/>
          <p:nvPr/>
        </p:nvCxnSpPr>
        <p:spPr>
          <a:xfrm>
            <a:off x="7092295" y="2373317"/>
            <a:ext cx="0" cy="11696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7" name="Google Shape;787;p34"/>
          <p:cNvCxnSpPr/>
          <p:nvPr/>
        </p:nvCxnSpPr>
        <p:spPr>
          <a:xfrm rot="10800000">
            <a:off x="6719550" y="3542352"/>
            <a:ext cx="3651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88" name="Google Shape;788;p34"/>
          <p:cNvSpPr txBox="1"/>
          <p:nvPr/>
        </p:nvSpPr>
        <p:spPr>
          <a:xfrm>
            <a:off x="9613880" y="4992692"/>
            <a:ext cx="765175" cy="52006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-Broatcom</a:t>
            </a:r>
            <a:endParaRPr sz="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-Atmel ATR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-PIC</a:t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89" name="Google Shape;789;p34"/>
          <p:cNvCxnSpPr/>
          <p:nvPr/>
        </p:nvCxnSpPr>
        <p:spPr>
          <a:xfrm>
            <a:off x="8375630" y="3538542"/>
            <a:ext cx="0" cy="9493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90" name="Google Shape;790;p34"/>
          <p:cNvSpPr txBox="1"/>
          <p:nvPr/>
        </p:nvSpPr>
        <p:spPr>
          <a:xfrm>
            <a:off x="7908905" y="4519616"/>
            <a:ext cx="1066800" cy="60388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Transmitir y recibir información de aplicación móvil</a:t>
            </a:r>
            <a:endParaRPr/>
          </a:p>
        </p:txBody>
      </p:sp>
      <p:sp>
        <p:nvSpPr>
          <p:cNvPr id="791" name="Google Shape;791;p34"/>
          <p:cNvSpPr/>
          <p:nvPr/>
        </p:nvSpPr>
        <p:spPr>
          <a:xfrm>
            <a:off x="262349" y="-2507495"/>
            <a:ext cx="1847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34"/>
          <p:cNvSpPr/>
          <p:nvPr/>
        </p:nvSpPr>
        <p:spPr>
          <a:xfrm>
            <a:off x="4242849" y="661291"/>
            <a:ext cx="4225837" cy="476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Monitorear pacientes con demencia senil </a:t>
            </a:r>
            <a:endParaRPr b="1" sz="2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3" name="Google Shape;793;p34"/>
          <p:cNvSpPr txBox="1"/>
          <p:nvPr/>
        </p:nvSpPr>
        <p:spPr>
          <a:xfrm>
            <a:off x="343527" y="5660557"/>
            <a:ext cx="54136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ÁRBOL </a:t>
            </a: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 FUNCIONES Y MEDIOS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4" name="Google Shape;794;p34"/>
          <p:cNvSpPr txBox="1"/>
          <p:nvPr/>
        </p:nvSpPr>
        <p:spPr>
          <a:xfrm>
            <a:off x="125912" y="2328545"/>
            <a:ext cx="691654" cy="38291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Transformar corriente</a:t>
            </a:r>
            <a:endParaRPr sz="1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95" name="Google Shape;795;p34"/>
          <p:cNvCxnSpPr/>
          <p:nvPr/>
        </p:nvCxnSpPr>
        <p:spPr>
          <a:xfrm>
            <a:off x="490157" y="2724789"/>
            <a:ext cx="0" cy="3600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96" name="Google Shape;796;p34"/>
          <p:cNvSpPr txBox="1"/>
          <p:nvPr/>
        </p:nvSpPr>
        <p:spPr>
          <a:xfrm>
            <a:off x="162838" y="3078485"/>
            <a:ext cx="802640" cy="75819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-Cargador USB.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-Carga rápida.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-Cargador universal.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97" name="Google Shape;797;p34"/>
          <p:cNvCxnSpPr/>
          <p:nvPr/>
        </p:nvCxnSpPr>
        <p:spPr>
          <a:xfrm flipH="1">
            <a:off x="604165" y="1385892"/>
            <a:ext cx="5896" cy="92360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98" name="Google Shape;798;p34"/>
          <p:cNvCxnSpPr/>
          <p:nvPr/>
        </p:nvCxnSpPr>
        <p:spPr>
          <a:xfrm>
            <a:off x="1673686" y="1375732"/>
            <a:ext cx="0" cy="1069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99" name="Google Shape;799;p34"/>
          <p:cNvSpPr txBox="1"/>
          <p:nvPr/>
        </p:nvSpPr>
        <p:spPr>
          <a:xfrm>
            <a:off x="922752" y="1758549"/>
            <a:ext cx="559165" cy="53086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Sujetar los sensores</a:t>
            </a:r>
            <a:endParaRPr sz="1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800" name="Google Shape;800;p34"/>
          <p:cNvCxnSpPr/>
          <p:nvPr/>
        </p:nvCxnSpPr>
        <p:spPr>
          <a:xfrm>
            <a:off x="1153492" y="2294899"/>
            <a:ext cx="8496" cy="173180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01" name="Google Shape;801;p34"/>
          <p:cNvSpPr txBox="1"/>
          <p:nvPr/>
        </p:nvSpPr>
        <p:spPr>
          <a:xfrm>
            <a:off x="478875" y="4032264"/>
            <a:ext cx="802640" cy="75819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-Correa de caucho silicona.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-Cinta desplazable.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02" name="Google Shape;802;p34"/>
          <p:cNvSpPr txBox="1"/>
          <p:nvPr/>
        </p:nvSpPr>
        <p:spPr>
          <a:xfrm>
            <a:off x="1343103" y="2464444"/>
            <a:ext cx="642220" cy="440368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Agarrar dispositivo</a:t>
            </a:r>
            <a:endParaRPr sz="1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803" name="Google Shape;803;p34"/>
          <p:cNvCxnSpPr/>
          <p:nvPr/>
        </p:nvCxnSpPr>
        <p:spPr>
          <a:xfrm>
            <a:off x="1170517" y="1384964"/>
            <a:ext cx="1132" cy="36405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804" name="Google Shape;804;p34"/>
          <p:cNvCxnSpPr/>
          <p:nvPr/>
        </p:nvCxnSpPr>
        <p:spPr>
          <a:xfrm>
            <a:off x="1657498" y="2913702"/>
            <a:ext cx="8496" cy="173180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05" name="Google Shape;805;p34"/>
          <p:cNvSpPr txBox="1"/>
          <p:nvPr/>
        </p:nvSpPr>
        <p:spPr>
          <a:xfrm>
            <a:off x="1343103" y="4647733"/>
            <a:ext cx="662638" cy="681028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-Pinzas magnéticas.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-Velcro.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-Botones.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5"/>
          <p:cNvSpPr/>
          <p:nvPr/>
        </p:nvSpPr>
        <p:spPr>
          <a:xfrm>
            <a:off x="262349" y="-2507495"/>
            <a:ext cx="1847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35"/>
          <p:cNvSpPr txBox="1"/>
          <p:nvPr/>
        </p:nvSpPr>
        <p:spPr>
          <a:xfrm>
            <a:off x="7381280" y="504357"/>
            <a:ext cx="42386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CRITERIOS </a:t>
            </a: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TÉCNICOS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graphicFrame>
        <p:nvGraphicFramePr>
          <p:cNvPr id="812" name="Google Shape;812;p35"/>
          <p:cNvGraphicFramePr/>
          <p:nvPr/>
        </p:nvGraphicFramePr>
        <p:xfrm>
          <a:off x="1473201" y="15200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{92FBCA5F-4322-42B4-A269-379770F2705A}</a:tableStyleId>
              </a:tblPr>
              <a:tblGrid>
                <a:gridCol w="2687000"/>
                <a:gridCol w="6838000"/>
              </a:tblGrid>
              <a:tr h="365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OBJETIVO</a:t>
                      </a:r>
                      <a:endParaRPr b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ESPECIFICACIÓN TÉCNICA</a:t>
                      </a:r>
                      <a:endParaRPr b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26B"/>
                    </a:solidFill>
                  </a:tcPr>
                </a:tc>
              </a:tr>
              <a:tr h="3074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Confiable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Rapidez mínima del microprocesador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8MHz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</a:tr>
              <a:tr h="307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Vida estándar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del dispositivo 1 año y medio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</a:tr>
              <a:tr h="365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Resistente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Durabilidad de la batería mínimo 4 horas de autonomía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</a:tr>
              <a:tr h="365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Que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brinde privacidad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Mínimo 2 filtros de privacidad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</a:tr>
              <a:tr h="3074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Cómodo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Ajustabilidad de la correa máximo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3cm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</a:tr>
              <a:tr h="307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Tamaño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mínimo 1,5x13 cm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</a:tr>
              <a:tr h="365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De Fácil Adaptación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Ajustabilidad de la correa máximo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3cm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</a:tr>
              <a:tr h="3074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De fácil Uso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Rapidez mínima del microprocesador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8MHz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</a:tr>
              <a:tr h="307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Tasa de completación de la tarea (1=realizada, 0=no realizada)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</a:tr>
              <a:tr h="3074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Exacto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Tasa de completación de la tarea (1=realizada, 0=no realizada)</a:t>
                      </a:r>
                      <a:endParaRPr/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</a:tr>
              <a:tr h="307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Procesamiento y transmisión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de datos con velocidad menor a 15s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</a:tr>
              <a:tr h="365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Pequeño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Tamaño mínimo 1,5x13 cm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</a:tr>
              <a:tr h="365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Liviano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Peso máximo 200g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</a:tr>
              <a:tr h="365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De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Fácil Interpretación de Datos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Procesamiento y transmisión</a:t>
                      </a:r>
                      <a:r>
                        <a:rPr lang="es-CO" sz="1400">
                          <a:latin typeface="Teko"/>
                          <a:ea typeface="Teko"/>
                          <a:cs typeface="Teko"/>
                          <a:sym typeface="Teko"/>
                        </a:rPr>
                        <a:t> de datos con velocidad menor a 15s</a:t>
                      </a:r>
                      <a:endParaRPr sz="1400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6"/>
          <p:cNvSpPr/>
          <p:nvPr/>
        </p:nvSpPr>
        <p:spPr>
          <a:xfrm>
            <a:off x="1895335" y="1091654"/>
            <a:ext cx="1019209" cy="901498"/>
          </a:xfrm>
          <a:prstGeom prst="rect">
            <a:avLst/>
          </a:prstGeom>
          <a:solidFill>
            <a:srgbClr val="69CDD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36"/>
          <p:cNvSpPr/>
          <p:nvPr/>
        </p:nvSpPr>
        <p:spPr>
          <a:xfrm>
            <a:off x="1895335" y="811785"/>
            <a:ext cx="1019209" cy="279870"/>
          </a:xfrm>
          <a:prstGeom prst="rect">
            <a:avLst/>
          </a:prstGeom>
          <a:solidFill>
            <a:srgbClr val="19636D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36"/>
          <p:cNvSpPr/>
          <p:nvPr/>
        </p:nvSpPr>
        <p:spPr>
          <a:xfrm>
            <a:off x="2971665" y="1091654"/>
            <a:ext cx="1019209" cy="901498"/>
          </a:xfrm>
          <a:prstGeom prst="rect">
            <a:avLst/>
          </a:prstGeom>
          <a:solidFill>
            <a:srgbClr val="3877C4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6"/>
          <p:cNvSpPr/>
          <p:nvPr/>
        </p:nvSpPr>
        <p:spPr>
          <a:xfrm>
            <a:off x="2971665" y="949985"/>
            <a:ext cx="1019209" cy="141669"/>
          </a:xfrm>
          <a:prstGeom prst="rect">
            <a:avLst/>
          </a:prstGeom>
          <a:solidFill>
            <a:srgbClr val="2B5B90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36"/>
          <p:cNvSpPr/>
          <p:nvPr/>
        </p:nvSpPr>
        <p:spPr>
          <a:xfrm>
            <a:off x="4035458" y="1091650"/>
            <a:ext cx="1019209" cy="901498"/>
          </a:xfrm>
          <a:prstGeom prst="rect">
            <a:avLst/>
          </a:prstGeom>
          <a:solidFill>
            <a:srgbClr val="DF7B01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36"/>
          <p:cNvSpPr/>
          <p:nvPr/>
        </p:nvSpPr>
        <p:spPr>
          <a:xfrm>
            <a:off x="4035458" y="811781"/>
            <a:ext cx="1019209" cy="279870"/>
          </a:xfrm>
          <a:prstGeom prst="rect">
            <a:avLst/>
          </a:prstGeom>
          <a:solidFill>
            <a:srgbClr val="744000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6"/>
          <p:cNvSpPr/>
          <p:nvPr/>
        </p:nvSpPr>
        <p:spPr>
          <a:xfrm>
            <a:off x="5099253" y="1091650"/>
            <a:ext cx="1019209" cy="901498"/>
          </a:xfrm>
          <a:prstGeom prst="rect">
            <a:avLst/>
          </a:prstGeom>
          <a:solidFill>
            <a:srgbClr val="EE5023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6"/>
          <p:cNvSpPr/>
          <p:nvPr/>
        </p:nvSpPr>
        <p:spPr>
          <a:xfrm>
            <a:off x="5099253" y="811781"/>
            <a:ext cx="1019209" cy="279870"/>
          </a:xfrm>
          <a:prstGeom prst="rect">
            <a:avLst/>
          </a:prstGeom>
          <a:solidFill>
            <a:srgbClr val="982A0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6"/>
          <p:cNvSpPr/>
          <p:nvPr/>
        </p:nvSpPr>
        <p:spPr>
          <a:xfrm>
            <a:off x="6163140" y="1091650"/>
            <a:ext cx="1019209" cy="901498"/>
          </a:xfrm>
          <a:prstGeom prst="rect">
            <a:avLst/>
          </a:prstGeom>
          <a:solidFill>
            <a:srgbClr val="69CDD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6"/>
          <p:cNvSpPr/>
          <p:nvPr/>
        </p:nvSpPr>
        <p:spPr>
          <a:xfrm>
            <a:off x="6163140" y="811781"/>
            <a:ext cx="1019209" cy="279870"/>
          </a:xfrm>
          <a:prstGeom prst="rect">
            <a:avLst/>
          </a:prstGeom>
          <a:solidFill>
            <a:srgbClr val="19636D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6"/>
          <p:cNvSpPr/>
          <p:nvPr/>
        </p:nvSpPr>
        <p:spPr>
          <a:xfrm>
            <a:off x="7221463" y="1099699"/>
            <a:ext cx="1019209" cy="901498"/>
          </a:xfrm>
          <a:prstGeom prst="rect">
            <a:avLst/>
          </a:prstGeom>
          <a:solidFill>
            <a:srgbClr val="00B28E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6"/>
          <p:cNvSpPr/>
          <p:nvPr/>
        </p:nvSpPr>
        <p:spPr>
          <a:xfrm>
            <a:off x="7221463" y="819830"/>
            <a:ext cx="1019209" cy="279870"/>
          </a:xfrm>
          <a:prstGeom prst="rect">
            <a:avLst/>
          </a:prstGeom>
          <a:solidFill>
            <a:srgbClr val="006C57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6"/>
          <p:cNvSpPr/>
          <p:nvPr/>
        </p:nvSpPr>
        <p:spPr>
          <a:xfrm>
            <a:off x="2971547" y="1091650"/>
            <a:ext cx="1019209" cy="901498"/>
          </a:xfrm>
          <a:prstGeom prst="rect">
            <a:avLst/>
          </a:prstGeom>
          <a:solidFill>
            <a:srgbClr val="00B28E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36"/>
          <p:cNvSpPr/>
          <p:nvPr/>
        </p:nvSpPr>
        <p:spPr>
          <a:xfrm>
            <a:off x="2971547" y="811781"/>
            <a:ext cx="1019209" cy="279870"/>
          </a:xfrm>
          <a:prstGeom prst="rect">
            <a:avLst/>
          </a:prstGeom>
          <a:solidFill>
            <a:srgbClr val="006C57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36"/>
          <p:cNvSpPr/>
          <p:nvPr/>
        </p:nvSpPr>
        <p:spPr>
          <a:xfrm>
            <a:off x="8289283" y="1099699"/>
            <a:ext cx="1019209" cy="901498"/>
          </a:xfrm>
          <a:prstGeom prst="rect">
            <a:avLst/>
          </a:prstGeom>
          <a:solidFill>
            <a:srgbClr val="DF7B01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36"/>
          <p:cNvSpPr/>
          <p:nvPr/>
        </p:nvSpPr>
        <p:spPr>
          <a:xfrm>
            <a:off x="8289283" y="819830"/>
            <a:ext cx="1019209" cy="279870"/>
          </a:xfrm>
          <a:prstGeom prst="rect">
            <a:avLst/>
          </a:prstGeom>
          <a:solidFill>
            <a:srgbClr val="744000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6"/>
          <p:cNvSpPr/>
          <p:nvPr/>
        </p:nvSpPr>
        <p:spPr>
          <a:xfrm>
            <a:off x="641419" y="2006049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6"/>
          <p:cNvSpPr/>
          <p:nvPr/>
        </p:nvSpPr>
        <p:spPr>
          <a:xfrm>
            <a:off x="640600" y="2472951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6"/>
          <p:cNvSpPr/>
          <p:nvPr/>
        </p:nvSpPr>
        <p:spPr>
          <a:xfrm>
            <a:off x="640600" y="2941660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6"/>
          <p:cNvSpPr/>
          <p:nvPr/>
        </p:nvSpPr>
        <p:spPr>
          <a:xfrm>
            <a:off x="641417" y="3416611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6"/>
          <p:cNvSpPr/>
          <p:nvPr/>
        </p:nvSpPr>
        <p:spPr>
          <a:xfrm>
            <a:off x="641009" y="3887349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6"/>
          <p:cNvSpPr/>
          <p:nvPr/>
        </p:nvSpPr>
        <p:spPr>
          <a:xfrm>
            <a:off x="640837" y="4809203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6"/>
          <p:cNvSpPr/>
          <p:nvPr/>
        </p:nvSpPr>
        <p:spPr>
          <a:xfrm>
            <a:off x="640601" y="4344202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6"/>
          <p:cNvSpPr txBox="1"/>
          <p:nvPr/>
        </p:nvSpPr>
        <p:spPr>
          <a:xfrm>
            <a:off x="937827" y="2062342"/>
            <a:ext cx="9298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Confiable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1" name="Google Shape;841;p36"/>
          <p:cNvSpPr txBox="1"/>
          <p:nvPr/>
        </p:nvSpPr>
        <p:spPr>
          <a:xfrm>
            <a:off x="879590" y="2516415"/>
            <a:ext cx="10367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Resistente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2" name="Google Shape;842;p36"/>
          <p:cNvSpPr txBox="1"/>
          <p:nvPr/>
        </p:nvSpPr>
        <p:spPr>
          <a:xfrm>
            <a:off x="866181" y="2978540"/>
            <a:ext cx="1029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Privacidad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3" name="Google Shape;843;p36"/>
          <p:cNvSpPr txBox="1"/>
          <p:nvPr/>
        </p:nvSpPr>
        <p:spPr>
          <a:xfrm>
            <a:off x="962947" y="3459603"/>
            <a:ext cx="838249" cy="307777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Cómodo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4" name="Google Shape;844;p36"/>
          <p:cNvSpPr txBox="1"/>
          <p:nvPr/>
        </p:nvSpPr>
        <p:spPr>
          <a:xfrm>
            <a:off x="699254" y="3917360"/>
            <a:ext cx="14661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Adaptación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5" name="Google Shape;845;p36"/>
          <p:cNvSpPr/>
          <p:nvPr/>
        </p:nvSpPr>
        <p:spPr>
          <a:xfrm>
            <a:off x="1895631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6"/>
          <p:cNvSpPr/>
          <p:nvPr/>
        </p:nvSpPr>
        <p:spPr>
          <a:xfrm>
            <a:off x="1894812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6"/>
          <p:cNvSpPr/>
          <p:nvPr/>
        </p:nvSpPr>
        <p:spPr>
          <a:xfrm>
            <a:off x="1894812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6"/>
          <p:cNvSpPr/>
          <p:nvPr/>
        </p:nvSpPr>
        <p:spPr>
          <a:xfrm>
            <a:off x="1895629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6"/>
          <p:cNvSpPr/>
          <p:nvPr/>
        </p:nvSpPr>
        <p:spPr>
          <a:xfrm>
            <a:off x="1895221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6"/>
          <p:cNvSpPr/>
          <p:nvPr/>
        </p:nvSpPr>
        <p:spPr>
          <a:xfrm>
            <a:off x="1895049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6"/>
          <p:cNvSpPr/>
          <p:nvPr/>
        </p:nvSpPr>
        <p:spPr>
          <a:xfrm>
            <a:off x="1894813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36"/>
          <p:cNvSpPr/>
          <p:nvPr/>
        </p:nvSpPr>
        <p:spPr>
          <a:xfrm>
            <a:off x="2971547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36"/>
          <p:cNvSpPr/>
          <p:nvPr/>
        </p:nvSpPr>
        <p:spPr>
          <a:xfrm>
            <a:off x="2970728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36"/>
          <p:cNvSpPr/>
          <p:nvPr/>
        </p:nvSpPr>
        <p:spPr>
          <a:xfrm>
            <a:off x="2970728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6"/>
          <p:cNvSpPr/>
          <p:nvPr/>
        </p:nvSpPr>
        <p:spPr>
          <a:xfrm>
            <a:off x="2971545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6"/>
          <p:cNvSpPr/>
          <p:nvPr/>
        </p:nvSpPr>
        <p:spPr>
          <a:xfrm>
            <a:off x="2971137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6"/>
          <p:cNvSpPr/>
          <p:nvPr/>
        </p:nvSpPr>
        <p:spPr>
          <a:xfrm>
            <a:off x="2970965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6"/>
          <p:cNvSpPr/>
          <p:nvPr/>
        </p:nvSpPr>
        <p:spPr>
          <a:xfrm>
            <a:off x="2970729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6"/>
          <p:cNvSpPr/>
          <p:nvPr/>
        </p:nvSpPr>
        <p:spPr>
          <a:xfrm>
            <a:off x="4036513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6"/>
          <p:cNvSpPr/>
          <p:nvPr/>
        </p:nvSpPr>
        <p:spPr>
          <a:xfrm>
            <a:off x="4035694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6"/>
          <p:cNvSpPr/>
          <p:nvPr/>
        </p:nvSpPr>
        <p:spPr>
          <a:xfrm>
            <a:off x="4035694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6"/>
          <p:cNvSpPr/>
          <p:nvPr/>
        </p:nvSpPr>
        <p:spPr>
          <a:xfrm>
            <a:off x="4036511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6"/>
          <p:cNvSpPr/>
          <p:nvPr/>
        </p:nvSpPr>
        <p:spPr>
          <a:xfrm>
            <a:off x="4036103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6"/>
          <p:cNvSpPr/>
          <p:nvPr/>
        </p:nvSpPr>
        <p:spPr>
          <a:xfrm>
            <a:off x="4035931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6"/>
          <p:cNvSpPr/>
          <p:nvPr/>
        </p:nvSpPr>
        <p:spPr>
          <a:xfrm>
            <a:off x="4035695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6"/>
          <p:cNvSpPr/>
          <p:nvPr/>
        </p:nvSpPr>
        <p:spPr>
          <a:xfrm>
            <a:off x="5099253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36"/>
          <p:cNvSpPr/>
          <p:nvPr/>
        </p:nvSpPr>
        <p:spPr>
          <a:xfrm>
            <a:off x="5098434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36"/>
          <p:cNvSpPr/>
          <p:nvPr/>
        </p:nvSpPr>
        <p:spPr>
          <a:xfrm>
            <a:off x="5098434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5099251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6"/>
          <p:cNvSpPr/>
          <p:nvPr/>
        </p:nvSpPr>
        <p:spPr>
          <a:xfrm>
            <a:off x="5098843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6"/>
          <p:cNvSpPr/>
          <p:nvPr/>
        </p:nvSpPr>
        <p:spPr>
          <a:xfrm>
            <a:off x="5098671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36"/>
          <p:cNvSpPr/>
          <p:nvPr/>
        </p:nvSpPr>
        <p:spPr>
          <a:xfrm>
            <a:off x="5098435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6"/>
          <p:cNvSpPr/>
          <p:nvPr/>
        </p:nvSpPr>
        <p:spPr>
          <a:xfrm>
            <a:off x="6161176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6"/>
          <p:cNvSpPr/>
          <p:nvPr/>
        </p:nvSpPr>
        <p:spPr>
          <a:xfrm>
            <a:off x="6160357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36"/>
          <p:cNvSpPr/>
          <p:nvPr/>
        </p:nvSpPr>
        <p:spPr>
          <a:xfrm>
            <a:off x="6160357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36"/>
          <p:cNvSpPr/>
          <p:nvPr/>
        </p:nvSpPr>
        <p:spPr>
          <a:xfrm>
            <a:off x="6161174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6"/>
          <p:cNvSpPr/>
          <p:nvPr/>
        </p:nvSpPr>
        <p:spPr>
          <a:xfrm>
            <a:off x="6160766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36"/>
          <p:cNvSpPr/>
          <p:nvPr/>
        </p:nvSpPr>
        <p:spPr>
          <a:xfrm>
            <a:off x="6160594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36"/>
          <p:cNvSpPr/>
          <p:nvPr/>
        </p:nvSpPr>
        <p:spPr>
          <a:xfrm>
            <a:off x="6160358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36"/>
          <p:cNvSpPr/>
          <p:nvPr/>
        </p:nvSpPr>
        <p:spPr>
          <a:xfrm>
            <a:off x="7222282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36"/>
          <p:cNvSpPr/>
          <p:nvPr/>
        </p:nvSpPr>
        <p:spPr>
          <a:xfrm>
            <a:off x="7221463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36"/>
          <p:cNvSpPr/>
          <p:nvPr/>
        </p:nvSpPr>
        <p:spPr>
          <a:xfrm>
            <a:off x="7221463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6"/>
          <p:cNvSpPr/>
          <p:nvPr/>
        </p:nvSpPr>
        <p:spPr>
          <a:xfrm>
            <a:off x="7222280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6"/>
          <p:cNvSpPr/>
          <p:nvPr/>
        </p:nvSpPr>
        <p:spPr>
          <a:xfrm>
            <a:off x="7221872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6"/>
          <p:cNvSpPr/>
          <p:nvPr/>
        </p:nvSpPr>
        <p:spPr>
          <a:xfrm>
            <a:off x="7221700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6"/>
          <p:cNvSpPr/>
          <p:nvPr/>
        </p:nvSpPr>
        <p:spPr>
          <a:xfrm>
            <a:off x="7221464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6"/>
          <p:cNvSpPr/>
          <p:nvPr/>
        </p:nvSpPr>
        <p:spPr>
          <a:xfrm>
            <a:off x="8286075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6"/>
          <p:cNvSpPr/>
          <p:nvPr/>
        </p:nvSpPr>
        <p:spPr>
          <a:xfrm>
            <a:off x="8285256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36"/>
          <p:cNvSpPr/>
          <p:nvPr/>
        </p:nvSpPr>
        <p:spPr>
          <a:xfrm>
            <a:off x="8285256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36"/>
          <p:cNvSpPr/>
          <p:nvPr/>
        </p:nvSpPr>
        <p:spPr>
          <a:xfrm>
            <a:off x="8286073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6"/>
          <p:cNvSpPr/>
          <p:nvPr/>
        </p:nvSpPr>
        <p:spPr>
          <a:xfrm>
            <a:off x="8285665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36"/>
          <p:cNvSpPr/>
          <p:nvPr/>
        </p:nvSpPr>
        <p:spPr>
          <a:xfrm>
            <a:off x="8285493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6"/>
          <p:cNvSpPr/>
          <p:nvPr/>
        </p:nvSpPr>
        <p:spPr>
          <a:xfrm>
            <a:off x="8285257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6"/>
          <p:cNvSpPr txBox="1"/>
          <p:nvPr/>
        </p:nvSpPr>
        <p:spPr>
          <a:xfrm>
            <a:off x="916676" y="4393264"/>
            <a:ext cx="908867" cy="307777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Uso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95" name="Google Shape;895;p36"/>
          <p:cNvSpPr txBox="1"/>
          <p:nvPr/>
        </p:nvSpPr>
        <p:spPr>
          <a:xfrm>
            <a:off x="995459" y="4873611"/>
            <a:ext cx="725643" cy="307777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Exacto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96" name="Google Shape;896;p36"/>
          <p:cNvSpPr/>
          <p:nvPr/>
        </p:nvSpPr>
        <p:spPr>
          <a:xfrm>
            <a:off x="640600" y="5743375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36"/>
          <p:cNvSpPr/>
          <p:nvPr/>
        </p:nvSpPr>
        <p:spPr>
          <a:xfrm>
            <a:off x="640601" y="5268424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36"/>
          <p:cNvSpPr/>
          <p:nvPr/>
        </p:nvSpPr>
        <p:spPr>
          <a:xfrm>
            <a:off x="1894812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36"/>
          <p:cNvSpPr/>
          <p:nvPr/>
        </p:nvSpPr>
        <p:spPr>
          <a:xfrm>
            <a:off x="1894813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36"/>
          <p:cNvSpPr/>
          <p:nvPr/>
        </p:nvSpPr>
        <p:spPr>
          <a:xfrm>
            <a:off x="2970728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36"/>
          <p:cNvSpPr/>
          <p:nvPr/>
        </p:nvSpPr>
        <p:spPr>
          <a:xfrm>
            <a:off x="2970729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36"/>
          <p:cNvSpPr/>
          <p:nvPr/>
        </p:nvSpPr>
        <p:spPr>
          <a:xfrm>
            <a:off x="4035694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36"/>
          <p:cNvSpPr/>
          <p:nvPr/>
        </p:nvSpPr>
        <p:spPr>
          <a:xfrm>
            <a:off x="4035695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6"/>
          <p:cNvSpPr/>
          <p:nvPr/>
        </p:nvSpPr>
        <p:spPr>
          <a:xfrm>
            <a:off x="5098434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36"/>
          <p:cNvSpPr/>
          <p:nvPr/>
        </p:nvSpPr>
        <p:spPr>
          <a:xfrm>
            <a:off x="5098435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36"/>
          <p:cNvSpPr/>
          <p:nvPr/>
        </p:nvSpPr>
        <p:spPr>
          <a:xfrm>
            <a:off x="6160357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36"/>
          <p:cNvSpPr/>
          <p:nvPr/>
        </p:nvSpPr>
        <p:spPr>
          <a:xfrm>
            <a:off x="6160358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36"/>
          <p:cNvSpPr/>
          <p:nvPr/>
        </p:nvSpPr>
        <p:spPr>
          <a:xfrm>
            <a:off x="7221463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36"/>
          <p:cNvSpPr/>
          <p:nvPr/>
        </p:nvSpPr>
        <p:spPr>
          <a:xfrm>
            <a:off x="7221464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36"/>
          <p:cNvSpPr/>
          <p:nvPr/>
        </p:nvSpPr>
        <p:spPr>
          <a:xfrm>
            <a:off x="8285256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36"/>
          <p:cNvSpPr/>
          <p:nvPr/>
        </p:nvSpPr>
        <p:spPr>
          <a:xfrm>
            <a:off x="8285257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36"/>
          <p:cNvSpPr txBox="1"/>
          <p:nvPr/>
        </p:nvSpPr>
        <p:spPr>
          <a:xfrm>
            <a:off x="948522" y="5339476"/>
            <a:ext cx="872603" cy="307777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Pequeño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13" name="Google Shape;913;p36"/>
          <p:cNvSpPr txBox="1"/>
          <p:nvPr/>
        </p:nvSpPr>
        <p:spPr>
          <a:xfrm>
            <a:off x="1004626" y="5809594"/>
            <a:ext cx="750455" cy="307777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Liviano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14" name="Google Shape;914;p36"/>
          <p:cNvSpPr/>
          <p:nvPr/>
        </p:nvSpPr>
        <p:spPr>
          <a:xfrm>
            <a:off x="640600" y="6219615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36"/>
          <p:cNvSpPr/>
          <p:nvPr/>
        </p:nvSpPr>
        <p:spPr>
          <a:xfrm>
            <a:off x="1894812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36"/>
          <p:cNvSpPr/>
          <p:nvPr/>
        </p:nvSpPr>
        <p:spPr>
          <a:xfrm>
            <a:off x="2970728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36"/>
          <p:cNvSpPr/>
          <p:nvPr/>
        </p:nvSpPr>
        <p:spPr>
          <a:xfrm>
            <a:off x="4035694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36"/>
          <p:cNvSpPr/>
          <p:nvPr/>
        </p:nvSpPr>
        <p:spPr>
          <a:xfrm>
            <a:off x="5098434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36"/>
          <p:cNvSpPr/>
          <p:nvPr/>
        </p:nvSpPr>
        <p:spPr>
          <a:xfrm>
            <a:off x="6160357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36"/>
          <p:cNvSpPr/>
          <p:nvPr/>
        </p:nvSpPr>
        <p:spPr>
          <a:xfrm>
            <a:off x="7221463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36"/>
          <p:cNvSpPr/>
          <p:nvPr/>
        </p:nvSpPr>
        <p:spPr>
          <a:xfrm>
            <a:off x="8285256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36"/>
          <p:cNvSpPr txBox="1"/>
          <p:nvPr/>
        </p:nvSpPr>
        <p:spPr>
          <a:xfrm>
            <a:off x="363600" y="6169918"/>
            <a:ext cx="17810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Interpretación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Datos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3" name="Google Shape;923;p36"/>
          <p:cNvSpPr txBox="1"/>
          <p:nvPr/>
        </p:nvSpPr>
        <p:spPr>
          <a:xfrm>
            <a:off x="1810507" y="1143718"/>
            <a:ext cx="116820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Mínima del microprocesador 8MHz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4" name="Google Shape;924;p36"/>
          <p:cNvSpPr txBox="1"/>
          <p:nvPr/>
        </p:nvSpPr>
        <p:spPr>
          <a:xfrm>
            <a:off x="2907708" y="1242507"/>
            <a:ext cx="11771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Del dispositivo 1 año y medio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5" name="Google Shape;925;p36"/>
          <p:cNvSpPr txBox="1"/>
          <p:nvPr/>
        </p:nvSpPr>
        <p:spPr>
          <a:xfrm>
            <a:off x="3934168" y="1181116"/>
            <a:ext cx="117711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la batería mínimo 4h de autonomía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6" name="Google Shape;926;p36"/>
          <p:cNvSpPr txBox="1"/>
          <p:nvPr/>
        </p:nvSpPr>
        <p:spPr>
          <a:xfrm>
            <a:off x="5015087" y="1255665"/>
            <a:ext cx="11771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Mínimo 2 filtros de privacidad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7" name="Google Shape;927;p36"/>
          <p:cNvSpPr txBox="1"/>
          <p:nvPr/>
        </p:nvSpPr>
        <p:spPr>
          <a:xfrm>
            <a:off x="6097508" y="1244423"/>
            <a:ext cx="11771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la correa máximo 3cm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8" name="Google Shape;928;p36"/>
          <p:cNvSpPr txBox="1"/>
          <p:nvPr/>
        </p:nvSpPr>
        <p:spPr>
          <a:xfrm>
            <a:off x="7148241" y="1093597"/>
            <a:ext cx="11771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completación de tarea (1=realizada, 0=no realizada)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9" name="Google Shape;929;p36"/>
          <p:cNvSpPr txBox="1"/>
          <p:nvPr/>
        </p:nvSpPr>
        <p:spPr>
          <a:xfrm>
            <a:off x="8223209" y="1257946"/>
            <a:ext cx="11771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Mínimo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1,5x13 cm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30" name="Google Shape;930;p36"/>
          <p:cNvSpPr/>
          <p:nvPr/>
        </p:nvSpPr>
        <p:spPr>
          <a:xfrm>
            <a:off x="9343264" y="1099699"/>
            <a:ext cx="1019209" cy="901498"/>
          </a:xfrm>
          <a:prstGeom prst="rect">
            <a:avLst/>
          </a:prstGeom>
          <a:solidFill>
            <a:srgbClr val="EE5023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36"/>
          <p:cNvSpPr/>
          <p:nvPr/>
        </p:nvSpPr>
        <p:spPr>
          <a:xfrm>
            <a:off x="9343264" y="819830"/>
            <a:ext cx="1019209" cy="279870"/>
          </a:xfrm>
          <a:prstGeom prst="rect">
            <a:avLst/>
          </a:prstGeom>
          <a:solidFill>
            <a:srgbClr val="982A0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36"/>
          <p:cNvSpPr/>
          <p:nvPr/>
        </p:nvSpPr>
        <p:spPr>
          <a:xfrm>
            <a:off x="10400863" y="1091650"/>
            <a:ext cx="1019209" cy="901498"/>
          </a:xfrm>
          <a:prstGeom prst="rect">
            <a:avLst/>
          </a:prstGeom>
          <a:solidFill>
            <a:srgbClr val="69CDD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36"/>
          <p:cNvSpPr/>
          <p:nvPr/>
        </p:nvSpPr>
        <p:spPr>
          <a:xfrm>
            <a:off x="10400863" y="819831"/>
            <a:ext cx="1019209" cy="271820"/>
          </a:xfrm>
          <a:prstGeom prst="rect">
            <a:avLst/>
          </a:prstGeom>
          <a:solidFill>
            <a:srgbClr val="19636D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36"/>
          <p:cNvSpPr/>
          <p:nvPr/>
        </p:nvSpPr>
        <p:spPr>
          <a:xfrm>
            <a:off x="9344083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36"/>
          <p:cNvSpPr/>
          <p:nvPr/>
        </p:nvSpPr>
        <p:spPr>
          <a:xfrm>
            <a:off x="9343264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36"/>
          <p:cNvSpPr/>
          <p:nvPr/>
        </p:nvSpPr>
        <p:spPr>
          <a:xfrm>
            <a:off x="9343264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36"/>
          <p:cNvSpPr/>
          <p:nvPr/>
        </p:nvSpPr>
        <p:spPr>
          <a:xfrm>
            <a:off x="9344081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6"/>
          <p:cNvSpPr/>
          <p:nvPr/>
        </p:nvSpPr>
        <p:spPr>
          <a:xfrm>
            <a:off x="9343673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36"/>
          <p:cNvSpPr/>
          <p:nvPr/>
        </p:nvSpPr>
        <p:spPr>
          <a:xfrm>
            <a:off x="9343501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36"/>
          <p:cNvSpPr/>
          <p:nvPr/>
        </p:nvSpPr>
        <p:spPr>
          <a:xfrm>
            <a:off x="9343265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36"/>
          <p:cNvSpPr/>
          <p:nvPr/>
        </p:nvSpPr>
        <p:spPr>
          <a:xfrm>
            <a:off x="10397655" y="199800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36"/>
          <p:cNvSpPr/>
          <p:nvPr/>
        </p:nvSpPr>
        <p:spPr>
          <a:xfrm>
            <a:off x="10396836" y="24649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36"/>
          <p:cNvSpPr/>
          <p:nvPr/>
        </p:nvSpPr>
        <p:spPr>
          <a:xfrm>
            <a:off x="10396836" y="2933611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36"/>
          <p:cNvSpPr/>
          <p:nvPr/>
        </p:nvSpPr>
        <p:spPr>
          <a:xfrm>
            <a:off x="10397653" y="340856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36"/>
          <p:cNvSpPr/>
          <p:nvPr/>
        </p:nvSpPr>
        <p:spPr>
          <a:xfrm>
            <a:off x="10397245" y="387930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36"/>
          <p:cNvSpPr/>
          <p:nvPr/>
        </p:nvSpPr>
        <p:spPr>
          <a:xfrm>
            <a:off x="10397073" y="4801154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36"/>
          <p:cNvSpPr/>
          <p:nvPr/>
        </p:nvSpPr>
        <p:spPr>
          <a:xfrm>
            <a:off x="10396837" y="4336153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36"/>
          <p:cNvSpPr/>
          <p:nvPr/>
        </p:nvSpPr>
        <p:spPr>
          <a:xfrm>
            <a:off x="9343264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36"/>
          <p:cNvSpPr/>
          <p:nvPr/>
        </p:nvSpPr>
        <p:spPr>
          <a:xfrm>
            <a:off x="9343265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36"/>
          <p:cNvSpPr/>
          <p:nvPr/>
        </p:nvSpPr>
        <p:spPr>
          <a:xfrm>
            <a:off x="10396836" y="5735326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36"/>
          <p:cNvSpPr/>
          <p:nvPr/>
        </p:nvSpPr>
        <p:spPr>
          <a:xfrm>
            <a:off x="10396837" y="526037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36"/>
          <p:cNvSpPr/>
          <p:nvPr/>
        </p:nvSpPr>
        <p:spPr>
          <a:xfrm>
            <a:off x="9343264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36"/>
          <p:cNvSpPr/>
          <p:nvPr/>
        </p:nvSpPr>
        <p:spPr>
          <a:xfrm>
            <a:off x="10396836" y="6211566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36"/>
          <p:cNvSpPr txBox="1"/>
          <p:nvPr/>
        </p:nvSpPr>
        <p:spPr>
          <a:xfrm>
            <a:off x="10345104" y="1085657"/>
            <a:ext cx="11771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Y transmisión de datos con velocidad menor a 15 segundos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55" name="Google Shape;955;p36"/>
          <p:cNvSpPr/>
          <p:nvPr/>
        </p:nvSpPr>
        <p:spPr>
          <a:xfrm>
            <a:off x="2069008" y="778096"/>
            <a:ext cx="744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Rapidez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36"/>
          <p:cNvSpPr/>
          <p:nvPr/>
        </p:nvSpPr>
        <p:spPr>
          <a:xfrm>
            <a:off x="2901070" y="795145"/>
            <a:ext cx="11865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Vida estándar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36"/>
          <p:cNvSpPr/>
          <p:nvPr/>
        </p:nvSpPr>
        <p:spPr>
          <a:xfrm>
            <a:off x="4038376" y="787155"/>
            <a:ext cx="1008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Durabilidad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36"/>
          <p:cNvSpPr/>
          <p:nvPr/>
        </p:nvSpPr>
        <p:spPr>
          <a:xfrm>
            <a:off x="5273388" y="770269"/>
            <a:ext cx="6543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Filtros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36"/>
          <p:cNvSpPr/>
          <p:nvPr/>
        </p:nvSpPr>
        <p:spPr>
          <a:xfrm>
            <a:off x="6121670" y="784597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Ajustabilidad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36"/>
          <p:cNvSpPr/>
          <p:nvPr/>
        </p:nvSpPr>
        <p:spPr>
          <a:xfrm>
            <a:off x="7452066" y="782332"/>
            <a:ext cx="564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Tasa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36"/>
          <p:cNvSpPr/>
          <p:nvPr/>
        </p:nvSpPr>
        <p:spPr>
          <a:xfrm>
            <a:off x="8412917" y="781866"/>
            <a:ext cx="7457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Tamaño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36"/>
          <p:cNvSpPr/>
          <p:nvPr/>
        </p:nvSpPr>
        <p:spPr>
          <a:xfrm>
            <a:off x="9586682" y="810391"/>
            <a:ext cx="537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Peso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36"/>
          <p:cNvSpPr txBox="1"/>
          <p:nvPr/>
        </p:nvSpPr>
        <p:spPr>
          <a:xfrm>
            <a:off x="9270136" y="1370550"/>
            <a:ext cx="11771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Máximo 200g</a:t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64" name="Google Shape;964;p36"/>
          <p:cNvSpPr/>
          <p:nvPr/>
        </p:nvSpPr>
        <p:spPr>
          <a:xfrm>
            <a:off x="10430237" y="7591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36"/>
          <p:cNvSpPr/>
          <p:nvPr/>
        </p:nvSpPr>
        <p:spPr>
          <a:xfrm>
            <a:off x="10311677" y="819830"/>
            <a:ext cx="1282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Procesamiento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36"/>
          <p:cNvSpPr/>
          <p:nvPr/>
        </p:nvSpPr>
        <p:spPr>
          <a:xfrm>
            <a:off x="2339543" y="2163466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36"/>
          <p:cNvSpPr/>
          <p:nvPr/>
        </p:nvSpPr>
        <p:spPr>
          <a:xfrm>
            <a:off x="3420711" y="2163466"/>
            <a:ext cx="147259" cy="146702"/>
          </a:xfrm>
          <a:prstGeom prst="ellipse">
            <a:avLst/>
          </a:prstGeom>
          <a:solidFill>
            <a:srgbClr val="00B28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36"/>
          <p:cNvSpPr/>
          <p:nvPr/>
        </p:nvSpPr>
        <p:spPr>
          <a:xfrm>
            <a:off x="4449094" y="2617799"/>
            <a:ext cx="147259" cy="146702"/>
          </a:xfrm>
          <a:prstGeom prst="ellipse">
            <a:avLst/>
          </a:prstGeom>
          <a:solidFill>
            <a:srgbClr val="DF7B0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5539199" y="3098445"/>
            <a:ext cx="147259" cy="146702"/>
          </a:xfrm>
          <a:prstGeom prst="ellipse">
            <a:avLst/>
          </a:prstGeom>
          <a:solidFill>
            <a:srgbClr val="EE502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/>
          <p:nvPr/>
        </p:nvSpPr>
        <p:spPr>
          <a:xfrm>
            <a:off x="6612434" y="3542802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6612434" y="4025135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36"/>
          <p:cNvSpPr/>
          <p:nvPr/>
        </p:nvSpPr>
        <p:spPr>
          <a:xfrm>
            <a:off x="7644188" y="4957422"/>
            <a:ext cx="147259" cy="146702"/>
          </a:xfrm>
          <a:prstGeom prst="ellipse">
            <a:avLst/>
          </a:prstGeom>
          <a:solidFill>
            <a:srgbClr val="00B28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36"/>
          <p:cNvSpPr/>
          <p:nvPr/>
        </p:nvSpPr>
        <p:spPr>
          <a:xfrm>
            <a:off x="8712145" y="5404320"/>
            <a:ext cx="147259" cy="146702"/>
          </a:xfrm>
          <a:prstGeom prst="ellipse">
            <a:avLst/>
          </a:prstGeom>
          <a:solidFill>
            <a:srgbClr val="DF7B0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36"/>
          <p:cNvSpPr/>
          <p:nvPr/>
        </p:nvSpPr>
        <p:spPr>
          <a:xfrm>
            <a:off x="9769107" y="5879271"/>
            <a:ext cx="147259" cy="146702"/>
          </a:xfrm>
          <a:prstGeom prst="ellipse">
            <a:avLst/>
          </a:prstGeom>
          <a:solidFill>
            <a:srgbClr val="EE502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36"/>
          <p:cNvSpPr/>
          <p:nvPr/>
        </p:nvSpPr>
        <p:spPr>
          <a:xfrm>
            <a:off x="10826603" y="6363560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36"/>
          <p:cNvSpPr/>
          <p:nvPr/>
        </p:nvSpPr>
        <p:spPr>
          <a:xfrm>
            <a:off x="10805779" y="4960123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36"/>
          <p:cNvSpPr/>
          <p:nvPr/>
        </p:nvSpPr>
        <p:spPr>
          <a:xfrm>
            <a:off x="2314434" y="4473801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36"/>
          <p:cNvSpPr/>
          <p:nvPr/>
        </p:nvSpPr>
        <p:spPr>
          <a:xfrm>
            <a:off x="7652241" y="4473678"/>
            <a:ext cx="147259" cy="146702"/>
          </a:xfrm>
          <a:prstGeom prst="ellipse">
            <a:avLst/>
          </a:prstGeom>
          <a:solidFill>
            <a:srgbClr val="00B28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36"/>
          <p:cNvSpPr/>
          <p:nvPr/>
        </p:nvSpPr>
        <p:spPr>
          <a:xfrm>
            <a:off x="8721230" y="3540140"/>
            <a:ext cx="147259" cy="146702"/>
          </a:xfrm>
          <a:prstGeom prst="ellipse">
            <a:avLst/>
          </a:prstGeom>
          <a:solidFill>
            <a:srgbClr val="DF7B0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36"/>
          <p:cNvSpPr/>
          <p:nvPr/>
        </p:nvSpPr>
        <p:spPr>
          <a:xfrm>
            <a:off x="639687" y="810391"/>
            <a:ext cx="1227088" cy="1203256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36"/>
          <p:cNvSpPr txBox="1"/>
          <p:nvPr/>
        </p:nvSpPr>
        <p:spPr>
          <a:xfrm>
            <a:off x="670081" y="949985"/>
            <a:ext cx="11974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MATRIZ DE NECESIDADESY MÉTRICAS</a:t>
            </a:r>
            <a:endParaRPr b="1"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6" name="Google Shape;986;p37"/>
          <p:cNvGraphicFramePr/>
          <p:nvPr/>
        </p:nvGraphicFramePr>
        <p:xfrm>
          <a:off x="605843" y="531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{92FBCA5F-4322-42B4-A269-379770F2705A}</a:tableStyleId>
              </a:tblPr>
              <a:tblGrid>
                <a:gridCol w="2982325"/>
                <a:gridCol w="1421700"/>
                <a:gridCol w="1522375"/>
                <a:gridCol w="1366900"/>
                <a:gridCol w="1167550"/>
                <a:gridCol w="1553500"/>
                <a:gridCol w="764700"/>
              </a:tblGrid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SUB-FUNCIONES</a:t>
                      </a:r>
                      <a:endParaRPr b="1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MEDIOS</a:t>
                      </a:r>
                      <a:endParaRPr b="1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hMerge="1"/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POSIBLES COMBINACIONES</a:t>
                      </a:r>
                      <a:endParaRPr b="1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SELECCIÓN</a:t>
                      </a:r>
                      <a:endParaRPr b="1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</a:tr>
              <a:tr h="417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Transformar corriente para alimentar dispositivo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Cargador USB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Carga rápida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Cargador </a:t>
                      </a:r>
                      <a:b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universal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417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Sujetar el dispositivo a la muñeca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Correa de caucho </a:t>
                      </a:r>
                      <a:b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de silicona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Cinta</a:t>
                      </a:r>
                      <a:b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 desplazable 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Agarrar dispositivo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Pinzas magnéticas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Velcro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Botones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417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Permitir reacción química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Interruptor DIP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Pulsador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Conmutador</a:t>
                      </a:r>
                      <a:b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 miniatura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Permitir flujo de corriente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Plata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Cobre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Níquel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Cobre-Níquel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417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Generar señal periódica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Oscilador </a:t>
                      </a:r>
                      <a:b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de cristal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Oscilador </a:t>
                      </a:r>
                      <a:b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armónico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Adaptador </a:t>
                      </a:r>
                      <a:b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de tiempo 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5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Dividir señal a menos frecuencia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Contador asíncrono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Contador síncrono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Mostrar tiempo (s-min-h)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Display LCD gráfico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Display de segmento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Display de proyección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Display de matriz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Emitir luz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LED RGB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LED Smart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Recibir luz reflejada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Fototransistor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Fotodiodos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LDR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Determinar BPM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Sensor KY039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Sensor 06 Raspberry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Circuito análogo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Mostrar BPM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App nativa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Web App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Web App nativa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Enviar señal bluetooth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hc06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hc05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rowSpan="2" h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43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Recibir señal de radio frecuencia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gridSpan="2" vMerge="1"/>
                <a:tc hMerge="1" vMerge="1"/>
                <a:tc vMerge="1"/>
                <a:tc vMerge="1"/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Detectar satélites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GPS neo 6N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Sim800GSM GPRS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hMerge="1"/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Medir distancia a satélites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7500" marB="0" marR="7500" marL="7500" anchor="b"/>
                </a:tc>
                <a:tc hMerge="1"/>
                <a:tc vMerge="1"/>
                <a:tc vMerge="1"/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Determinar longitud latitud y altitud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7500" marB="0" marR="7500" marL="7500" anchor="b"/>
                </a:tc>
                <a:tc hMerge="1"/>
                <a:tc vMerge="1"/>
                <a:tc vMerge="1"/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Mostar posición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7500" marB="0" marR="7500" marL="7500" anchor="b"/>
                </a:tc>
                <a:tc hMerge="1"/>
                <a:tc vMerge="1"/>
                <a:tc vMerge="1"/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Crear señal eléctrica con frecuencia precisa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Cristal vibratorio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Amplificador electrónico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Permitir paso de luz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Chip-reflector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Chip LED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Definir forma de los electrodos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Liquido display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Lámparas de incandescencia 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Ejecutar operaciones matemáticas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Broatcom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Atmel ATR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PIC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Evaluar BPM</a:t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vMerge="1"/>
                <a:tc vMerge="1"/>
                <a:tc vMerge="1"/>
                <a:tc vMerge="1"/>
              </a:tr>
              <a:tr h="21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26.873.856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27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987" name="Google Shape;987;p37"/>
          <p:cNvSpPr/>
          <p:nvPr/>
        </p:nvSpPr>
        <p:spPr>
          <a:xfrm>
            <a:off x="5074274" y="474503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37"/>
          <p:cNvSpPr/>
          <p:nvPr/>
        </p:nvSpPr>
        <p:spPr>
          <a:xfrm>
            <a:off x="6656230" y="540910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37"/>
          <p:cNvSpPr/>
          <p:nvPr/>
        </p:nvSpPr>
        <p:spPr>
          <a:xfrm>
            <a:off x="5074274" y="889458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37"/>
          <p:cNvSpPr/>
          <p:nvPr/>
        </p:nvSpPr>
        <p:spPr>
          <a:xfrm>
            <a:off x="5074274" y="1213582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7"/>
          <p:cNvSpPr/>
          <p:nvPr/>
        </p:nvSpPr>
        <p:spPr>
          <a:xfrm>
            <a:off x="6654082" y="1204169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37"/>
          <p:cNvSpPr/>
          <p:nvPr/>
        </p:nvSpPr>
        <p:spPr>
          <a:xfrm>
            <a:off x="3666175" y="1567477"/>
            <a:ext cx="103031" cy="103031"/>
          </a:xfrm>
          <a:prstGeom prst="ellipse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37"/>
          <p:cNvSpPr/>
          <p:nvPr/>
        </p:nvSpPr>
        <p:spPr>
          <a:xfrm>
            <a:off x="6654082" y="1508973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37"/>
          <p:cNvSpPr/>
          <p:nvPr/>
        </p:nvSpPr>
        <p:spPr>
          <a:xfrm>
            <a:off x="5074274" y="1863150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37"/>
          <p:cNvSpPr/>
          <p:nvPr/>
        </p:nvSpPr>
        <p:spPr>
          <a:xfrm>
            <a:off x="6654082" y="1841650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37"/>
          <p:cNvSpPr/>
          <p:nvPr/>
        </p:nvSpPr>
        <p:spPr>
          <a:xfrm>
            <a:off x="3666175" y="1811634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37"/>
          <p:cNvSpPr/>
          <p:nvPr/>
        </p:nvSpPr>
        <p:spPr>
          <a:xfrm>
            <a:off x="5061382" y="2179190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37"/>
          <p:cNvSpPr/>
          <p:nvPr/>
        </p:nvSpPr>
        <p:spPr>
          <a:xfrm>
            <a:off x="6654082" y="2155049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37"/>
          <p:cNvSpPr/>
          <p:nvPr/>
        </p:nvSpPr>
        <p:spPr>
          <a:xfrm>
            <a:off x="3666176" y="2515642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37"/>
          <p:cNvSpPr/>
          <p:nvPr/>
        </p:nvSpPr>
        <p:spPr>
          <a:xfrm>
            <a:off x="3649009" y="2772117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37"/>
          <p:cNvSpPr/>
          <p:nvPr/>
        </p:nvSpPr>
        <p:spPr>
          <a:xfrm>
            <a:off x="6551051" y="2756045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37"/>
          <p:cNvSpPr/>
          <p:nvPr/>
        </p:nvSpPr>
        <p:spPr>
          <a:xfrm>
            <a:off x="7911918" y="2737788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37"/>
          <p:cNvSpPr/>
          <p:nvPr/>
        </p:nvSpPr>
        <p:spPr>
          <a:xfrm>
            <a:off x="5074274" y="2980361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37"/>
          <p:cNvSpPr/>
          <p:nvPr/>
        </p:nvSpPr>
        <p:spPr>
          <a:xfrm>
            <a:off x="3651144" y="3181037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37"/>
          <p:cNvSpPr/>
          <p:nvPr/>
        </p:nvSpPr>
        <p:spPr>
          <a:xfrm>
            <a:off x="6654082" y="3181037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37"/>
          <p:cNvSpPr/>
          <p:nvPr/>
        </p:nvSpPr>
        <p:spPr>
          <a:xfrm>
            <a:off x="5087142" y="3994577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37"/>
          <p:cNvSpPr/>
          <p:nvPr/>
        </p:nvSpPr>
        <p:spPr>
          <a:xfrm>
            <a:off x="5087142" y="4771600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37"/>
          <p:cNvSpPr/>
          <p:nvPr/>
        </p:nvSpPr>
        <p:spPr>
          <a:xfrm>
            <a:off x="4984111" y="5316816"/>
            <a:ext cx="103031" cy="103031"/>
          </a:xfrm>
          <a:prstGeom prst="ellipse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37"/>
          <p:cNvSpPr/>
          <p:nvPr/>
        </p:nvSpPr>
        <p:spPr>
          <a:xfrm>
            <a:off x="3676902" y="5585126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37"/>
          <p:cNvSpPr/>
          <p:nvPr/>
        </p:nvSpPr>
        <p:spPr>
          <a:xfrm>
            <a:off x="5125790" y="5919978"/>
            <a:ext cx="103031" cy="103031"/>
          </a:xfrm>
          <a:prstGeom prst="ellipse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8"/>
          <p:cNvSpPr txBox="1"/>
          <p:nvPr/>
        </p:nvSpPr>
        <p:spPr>
          <a:xfrm>
            <a:off x="798491" y="811370"/>
            <a:ext cx="66527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 debe de tener en cuenta que las razones por las cuales se excluyeron algunos medios: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16" name="Google Shape;1016;p38"/>
          <p:cNvSpPr/>
          <p:nvPr/>
        </p:nvSpPr>
        <p:spPr>
          <a:xfrm>
            <a:off x="677844" y="3143567"/>
            <a:ext cx="1901407" cy="1730809"/>
          </a:xfrm>
          <a:prstGeom prst="rect">
            <a:avLst/>
          </a:prstGeom>
          <a:solidFill>
            <a:srgbClr val="00B28E"/>
          </a:solidFill>
          <a:ln cap="flat" cmpd="sng" w="12700">
            <a:solidFill>
              <a:srgbClr val="00B2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38"/>
          <p:cNvSpPr/>
          <p:nvPr/>
        </p:nvSpPr>
        <p:spPr>
          <a:xfrm>
            <a:off x="677844" y="4874376"/>
            <a:ext cx="1901407" cy="16087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38"/>
          <p:cNvSpPr/>
          <p:nvPr/>
        </p:nvSpPr>
        <p:spPr>
          <a:xfrm>
            <a:off x="3656271" y="1534829"/>
            <a:ext cx="1901407" cy="1730809"/>
          </a:xfrm>
          <a:prstGeom prst="rect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38"/>
          <p:cNvSpPr/>
          <p:nvPr/>
        </p:nvSpPr>
        <p:spPr>
          <a:xfrm>
            <a:off x="3656271" y="3265638"/>
            <a:ext cx="1901407" cy="16087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38"/>
          <p:cNvSpPr/>
          <p:nvPr/>
        </p:nvSpPr>
        <p:spPr>
          <a:xfrm>
            <a:off x="6634698" y="3143567"/>
            <a:ext cx="1901407" cy="1730809"/>
          </a:xfrm>
          <a:prstGeom prst="rect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38"/>
          <p:cNvSpPr/>
          <p:nvPr/>
        </p:nvSpPr>
        <p:spPr>
          <a:xfrm>
            <a:off x="6634698" y="4874376"/>
            <a:ext cx="1901407" cy="16087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38"/>
          <p:cNvSpPr/>
          <p:nvPr/>
        </p:nvSpPr>
        <p:spPr>
          <a:xfrm>
            <a:off x="9613125" y="1534829"/>
            <a:ext cx="1901407" cy="1730809"/>
          </a:xfrm>
          <a:prstGeom prst="rect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38"/>
          <p:cNvSpPr/>
          <p:nvPr/>
        </p:nvSpPr>
        <p:spPr>
          <a:xfrm>
            <a:off x="9613125" y="3265638"/>
            <a:ext cx="1901407" cy="16087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38"/>
          <p:cNvSpPr/>
          <p:nvPr/>
        </p:nvSpPr>
        <p:spPr>
          <a:xfrm>
            <a:off x="563569" y="4974746"/>
            <a:ext cx="212995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CAPACIDAD LIMITADA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Mínima capacidad para cumplir con las funciones esperadas.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Imagen relacionada" id="1025" name="Google Shape;10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423" y="2620126"/>
            <a:ext cx="2254250" cy="22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38"/>
          <p:cNvSpPr/>
          <p:nvPr/>
        </p:nvSpPr>
        <p:spPr>
          <a:xfrm>
            <a:off x="1450424" y="4394200"/>
            <a:ext cx="381000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38"/>
          <p:cNvSpPr/>
          <p:nvPr/>
        </p:nvSpPr>
        <p:spPr>
          <a:xfrm>
            <a:off x="1531180" y="4489489"/>
            <a:ext cx="194734" cy="50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relacionada" id="1028" name="Google Shape;102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5116" y="1714972"/>
            <a:ext cx="1383717" cy="1428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38"/>
          <p:cNvSpPr/>
          <p:nvPr/>
        </p:nvSpPr>
        <p:spPr>
          <a:xfrm>
            <a:off x="3549246" y="3261940"/>
            <a:ext cx="212995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COMODIDAD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Representa algún tipo de incomodidad o sobresfuerzo para el paciente al interactuar.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viability icon" id="1030" name="Google Shape;103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4923" y="2981555"/>
            <a:ext cx="2054833" cy="2054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38"/>
          <p:cNvSpPr/>
          <p:nvPr/>
        </p:nvSpPr>
        <p:spPr>
          <a:xfrm>
            <a:off x="6520423" y="5159586"/>
            <a:ext cx="21299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TAMAÑO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 tamaño interfiere con las medidas estimadas.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32" name="Google Shape;1032;p38"/>
          <p:cNvSpPr/>
          <p:nvPr/>
        </p:nvSpPr>
        <p:spPr>
          <a:xfrm>
            <a:off x="9506822" y="3288645"/>
            <a:ext cx="212995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ECONOMÍA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 precio comercial representa un problema en cuanto a su adquisición y comercialización.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money white icon" id="1033" name="Google Shape;103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5960" y="1349825"/>
            <a:ext cx="2100818" cy="210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9"/>
          <p:cNvSpPr txBox="1"/>
          <p:nvPr/>
        </p:nvSpPr>
        <p:spPr>
          <a:xfrm>
            <a:off x="9522658" y="5053915"/>
            <a:ext cx="242406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ANÁLISIS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MORFOLÓGICO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39" name="Google Shape;1039;p39"/>
          <p:cNvSpPr/>
          <p:nvPr/>
        </p:nvSpPr>
        <p:spPr>
          <a:xfrm>
            <a:off x="0" y="958763"/>
            <a:ext cx="7912100" cy="1286561"/>
          </a:xfrm>
          <a:prstGeom prst="rect">
            <a:avLst/>
          </a:prstGeom>
          <a:solidFill>
            <a:srgbClr val="EE534F"/>
          </a:solidFill>
          <a:ln cap="flat" cmpd="sng" w="12700">
            <a:solidFill>
              <a:srgbClr val="EE53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39"/>
          <p:cNvSpPr/>
          <p:nvPr/>
        </p:nvSpPr>
        <p:spPr>
          <a:xfrm>
            <a:off x="0" y="2391289"/>
            <a:ext cx="6045200" cy="1286561"/>
          </a:xfrm>
          <a:prstGeom prst="rect">
            <a:avLst/>
          </a:prstGeom>
          <a:solidFill>
            <a:srgbClr val="485963"/>
          </a:solidFill>
          <a:ln cap="flat" cmpd="sng" w="12700">
            <a:solidFill>
              <a:srgbClr val="48596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39"/>
          <p:cNvSpPr/>
          <p:nvPr/>
        </p:nvSpPr>
        <p:spPr>
          <a:xfrm>
            <a:off x="0" y="3808712"/>
            <a:ext cx="7194250" cy="1286561"/>
          </a:xfrm>
          <a:prstGeom prst="rect">
            <a:avLst/>
          </a:prstGeom>
          <a:solidFill>
            <a:srgbClr val="BFC932"/>
          </a:solidFill>
          <a:ln cap="flat" cmpd="sng" w="12700">
            <a:solidFill>
              <a:srgbClr val="BFC9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39"/>
          <p:cNvSpPr/>
          <p:nvPr/>
        </p:nvSpPr>
        <p:spPr>
          <a:xfrm>
            <a:off x="0" y="5226135"/>
            <a:ext cx="6540500" cy="1286561"/>
          </a:xfrm>
          <a:prstGeom prst="rect">
            <a:avLst/>
          </a:prstGeom>
          <a:solidFill>
            <a:srgbClr val="0097A8"/>
          </a:solidFill>
          <a:ln cap="flat" cmpd="sng" w="12700">
            <a:solidFill>
              <a:srgbClr val="009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n para comparison table infographic template" id="1043" name="Google Shape;1043;p39"/>
          <p:cNvPicPr preferRelativeResize="0"/>
          <p:nvPr/>
        </p:nvPicPr>
        <p:blipFill rotWithShape="1">
          <a:blip r:embed="rId3">
            <a:alphaModFix/>
          </a:blip>
          <a:srcRect b="66571" l="67115" r="13853" t="14897"/>
          <a:stretch/>
        </p:blipFill>
        <p:spPr>
          <a:xfrm>
            <a:off x="7194250" y="943661"/>
            <a:ext cx="1447800" cy="140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Resultado de imagen para comparison table infographic template" id="1044" name="Google Shape;1044;p39"/>
          <p:cNvPicPr preferRelativeResize="0"/>
          <p:nvPr/>
        </p:nvPicPr>
        <p:blipFill rotWithShape="1">
          <a:blip r:embed="rId3">
            <a:alphaModFix/>
          </a:blip>
          <a:srcRect b="47537" l="50587" r="29712" t="33430"/>
          <a:stretch/>
        </p:blipFill>
        <p:spPr>
          <a:xfrm>
            <a:off x="5533575" y="2310669"/>
            <a:ext cx="1498600" cy="144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Resultado de imagen para comparison table infographic template" id="1045" name="Google Shape;1045;p39"/>
          <p:cNvPicPr preferRelativeResize="0"/>
          <p:nvPr/>
        </p:nvPicPr>
        <p:blipFill rotWithShape="1">
          <a:blip r:embed="rId3">
            <a:alphaModFix/>
          </a:blip>
          <a:srcRect b="29173" l="74127" r="6340" t="52629"/>
          <a:stretch/>
        </p:blipFill>
        <p:spPr>
          <a:xfrm>
            <a:off x="6568402" y="3758469"/>
            <a:ext cx="1485900" cy="138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Resultado de imagen para comparison table infographic template" id="1046" name="Google Shape;1046;p39"/>
          <p:cNvPicPr preferRelativeResize="0"/>
          <p:nvPr/>
        </p:nvPicPr>
        <p:blipFill rotWithShape="1">
          <a:blip r:embed="rId3">
            <a:alphaModFix/>
          </a:blip>
          <a:srcRect b="9471" l="58267" r="22533" t="71329"/>
          <a:stretch/>
        </p:blipFill>
        <p:spPr>
          <a:xfrm>
            <a:off x="6042698" y="5125650"/>
            <a:ext cx="1460500" cy="146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7" name="Google Shape;1047;p39"/>
          <p:cNvSpPr/>
          <p:nvPr/>
        </p:nvSpPr>
        <p:spPr>
          <a:xfrm>
            <a:off x="196627" y="1136808"/>
            <a:ext cx="71147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Cargador USB - Correa de caucho de silicona - Pinzas magnéticas – Pulsador – Cobre. Níquel - Oscilador de cristal - Contador síncrono - Display de segmento - LED RGB – Fotodiodos - Sensor 06 Raspberry- App nativa - hc06 - Gps neo 6N -Cristal vibratorio - Chip LED – Liquido display - Broatcom.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39"/>
          <p:cNvSpPr/>
          <p:nvPr/>
        </p:nvSpPr>
        <p:spPr>
          <a:xfrm>
            <a:off x="196628" y="2484223"/>
            <a:ext cx="533694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Cargador USB - Correa de caucho de silicona - Pinzas magnéticas – Pulsador – Cobre. Níquel - Oscilador de cristal - Contador síncrono - Display de segmento - LED RGB – Fotodiodos- Sensor 06 Raspberry- Web app - hc06 - Gps neo 6N -Cristal vibratorio - Chip LED – Liquido display - Atmel atr.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39"/>
          <p:cNvSpPr/>
          <p:nvPr/>
        </p:nvSpPr>
        <p:spPr>
          <a:xfrm>
            <a:off x="224529" y="3941550"/>
            <a:ext cx="634387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Cargador USB - Correa de caucho de silicona - Pinzas magnéticas – Pulsador – Cobre. Níquel - Oscilador de cristal - Contador síncrono - Display de segmento - LED RGB – Fotodiodos – Sensor KY039 - App nativa - hc06 - Gps neo 6N -Cristal vibratorio - Chip LED - Liquido display - PIC.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39"/>
          <p:cNvSpPr/>
          <p:nvPr/>
        </p:nvSpPr>
        <p:spPr>
          <a:xfrm>
            <a:off x="196627" y="5385236"/>
            <a:ext cx="584607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Cargador USB - Correa de caucho de silicona - Pinzas magnéticas – Pulsador – Cobre. Níquel - Oscilador de cristal - Contador síncrono - Display de segmento - LED RGB – Fotodiodos – Sensor KY039 - Web app nativa- hc06 - Gps neo 6N -Cristal vibratorio - Chip LED - Liquido display - PIC.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0"/>
          <p:cNvSpPr txBox="1"/>
          <p:nvPr/>
        </p:nvSpPr>
        <p:spPr>
          <a:xfrm>
            <a:off x="10380372" y="652912"/>
            <a:ext cx="14959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B.O.M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56" name="Google Shape;1056;p40"/>
          <p:cNvPicPr preferRelativeResize="0"/>
          <p:nvPr/>
        </p:nvPicPr>
        <p:blipFill rotWithShape="1">
          <a:blip r:embed="rId3">
            <a:alphaModFix/>
          </a:blip>
          <a:srcRect b="13600" l="4830" r="27069" t="16330"/>
          <a:stretch/>
        </p:blipFill>
        <p:spPr>
          <a:xfrm>
            <a:off x="218941" y="897611"/>
            <a:ext cx="10019763" cy="5796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1"/>
          <p:cNvSpPr/>
          <p:nvPr/>
        </p:nvSpPr>
        <p:spPr>
          <a:xfrm>
            <a:off x="643943" y="515157"/>
            <a:ext cx="2797757" cy="2202644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41"/>
          <p:cNvSpPr txBox="1"/>
          <p:nvPr/>
        </p:nvSpPr>
        <p:spPr>
          <a:xfrm>
            <a:off x="9312817" y="908943"/>
            <a:ext cx="212590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FÍSICO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63" name="Google Shape;10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09" y="770095"/>
            <a:ext cx="2257023" cy="169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41"/>
          <p:cNvSpPr/>
          <p:nvPr/>
        </p:nvSpPr>
        <p:spPr>
          <a:xfrm>
            <a:off x="2485443" y="3550457"/>
            <a:ext cx="2797757" cy="2202644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41"/>
          <p:cNvSpPr/>
          <p:nvPr/>
        </p:nvSpPr>
        <p:spPr>
          <a:xfrm>
            <a:off x="5283200" y="515157"/>
            <a:ext cx="2797757" cy="2202644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41"/>
          <p:cNvSpPr/>
          <p:nvPr/>
        </p:nvSpPr>
        <p:spPr>
          <a:xfrm>
            <a:off x="8080957" y="3550457"/>
            <a:ext cx="2797757" cy="2202644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7" name="Google Shape;1067;p41"/>
          <p:cNvPicPr preferRelativeResize="0"/>
          <p:nvPr/>
        </p:nvPicPr>
        <p:blipFill rotWithShape="1">
          <a:blip r:embed="rId4">
            <a:alphaModFix/>
          </a:blip>
          <a:srcRect b="0" l="0" r="0" t="30000"/>
          <a:stretch/>
        </p:blipFill>
        <p:spPr>
          <a:xfrm>
            <a:off x="2909045" y="3741522"/>
            <a:ext cx="1950551" cy="1820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7481" y="804427"/>
            <a:ext cx="2211247" cy="165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3453" y="3837044"/>
            <a:ext cx="2185647" cy="163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F5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758" y="1181269"/>
            <a:ext cx="8058782" cy="4554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>
            <a:off x="723659" y="5549716"/>
            <a:ext cx="1316386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CAUSAS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INDIRECTAS</a:t>
            </a:r>
            <a:endParaRPr b="1"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10004253" y="5549716"/>
            <a:ext cx="1316386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CAUSAS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DIRECTAS</a:t>
            </a:r>
            <a:endParaRPr b="1"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9922499" y="474904"/>
            <a:ext cx="139814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EFECTOS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DIRECTOS</a:t>
            </a:r>
            <a:endParaRPr b="1"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723659" y="474904"/>
            <a:ext cx="1398139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EFECTOS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INDIRECTOS</a:t>
            </a:r>
            <a:endParaRPr b="1"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42"/>
          <p:cNvPicPr preferRelativeResize="0"/>
          <p:nvPr/>
        </p:nvPicPr>
        <p:blipFill rotWithShape="1">
          <a:blip r:embed="rId3">
            <a:alphaModFix/>
          </a:blip>
          <a:srcRect b="13270" l="28254" r="49744" t="10280"/>
          <a:stretch/>
        </p:blipFill>
        <p:spPr>
          <a:xfrm>
            <a:off x="282020" y="2630168"/>
            <a:ext cx="1664589" cy="325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2"/>
          <p:cNvPicPr preferRelativeResize="0"/>
          <p:nvPr/>
        </p:nvPicPr>
        <p:blipFill rotWithShape="1">
          <a:blip r:embed="rId4">
            <a:alphaModFix/>
          </a:blip>
          <a:srcRect b="13540" l="28102" r="49491" t="9647"/>
          <a:stretch/>
        </p:blipFill>
        <p:spPr>
          <a:xfrm>
            <a:off x="2322810" y="2668961"/>
            <a:ext cx="1695415" cy="326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2"/>
          <p:cNvPicPr preferRelativeResize="0"/>
          <p:nvPr/>
        </p:nvPicPr>
        <p:blipFill rotWithShape="1">
          <a:blip r:embed="rId5">
            <a:alphaModFix/>
          </a:blip>
          <a:srcRect b="16944" l="50363" r="33008" t="25484"/>
          <a:stretch/>
        </p:blipFill>
        <p:spPr>
          <a:xfrm>
            <a:off x="8278494" y="2634655"/>
            <a:ext cx="1713979" cy="333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2"/>
          <p:cNvPicPr preferRelativeResize="0"/>
          <p:nvPr/>
        </p:nvPicPr>
        <p:blipFill rotWithShape="1">
          <a:blip r:embed="rId6">
            <a:alphaModFix/>
          </a:blip>
          <a:srcRect b="12453" l="27999" r="49593" t="10372"/>
          <a:stretch/>
        </p:blipFill>
        <p:spPr>
          <a:xfrm>
            <a:off x="4354929" y="2696570"/>
            <a:ext cx="1679677" cy="325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42"/>
          <p:cNvPicPr preferRelativeResize="0"/>
          <p:nvPr/>
        </p:nvPicPr>
        <p:blipFill rotWithShape="1">
          <a:blip r:embed="rId7">
            <a:alphaModFix/>
          </a:blip>
          <a:srcRect b="15185" l="26805" r="50329" t="12630"/>
          <a:stretch/>
        </p:blipFill>
        <p:spPr>
          <a:xfrm>
            <a:off x="6262113" y="2668961"/>
            <a:ext cx="1858573" cy="329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42"/>
          <p:cNvPicPr preferRelativeResize="0"/>
          <p:nvPr/>
        </p:nvPicPr>
        <p:blipFill rotWithShape="1">
          <a:blip r:embed="rId8">
            <a:alphaModFix/>
          </a:blip>
          <a:srcRect b="18795" l="44500" r="39407" t="26494"/>
          <a:stretch/>
        </p:blipFill>
        <p:spPr>
          <a:xfrm>
            <a:off x="10150281" y="2675016"/>
            <a:ext cx="1719509" cy="32866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42"/>
          <p:cNvSpPr txBox="1"/>
          <p:nvPr/>
        </p:nvSpPr>
        <p:spPr>
          <a:xfrm>
            <a:off x="462324" y="537003"/>
            <a:ext cx="408477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APLICACIÓN DE MONITOREO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3"/>
          <p:cNvSpPr/>
          <p:nvPr/>
        </p:nvSpPr>
        <p:spPr>
          <a:xfrm>
            <a:off x="246486" y="1347813"/>
            <a:ext cx="2797757" cy="4405288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43"/>
          <p:cNvSpPr/>
          <p:nvPr/>
        </p:nvSpPr>
        <p:spPr>
          <a:xfrm>
            <a:off x="3044242" y="1347813"/>
            <a:ext cx="2797757" cy="4405288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43"/>
          <p:cNvSpPr/>
          <p:nvPr/>
        </p:nvSpPr>
        <p:spPr>
          <a:xfrm>
            <a:off x="5841999" y="1347813"/>
            <a:ext cx="2797757" cy="4405288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43"/>
          <p:cNvSpPr/>
          <p:nvPr/>
        </p:nvSpPr>
        <p:spPr>
          <a:xfrm>
            <a:off x="8639755" y="1351391"/>
            <a:ext cx="2797757" cy="440170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9" name="Google Shape;10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87" y="1587499"/>
            <a:ext cx="2208213" cy="392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6770" y="1587500"/>
            <a:ext cx="2208213" cy="392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9014" y="1587499"/>
            <a:ext cx="2189084" cy="38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3657" y="1587499"/>
            <a:ext cx="2189085" cy="3891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4"/>
          <p:cNvSpPr/>
          <p:nvPr/>
        </p:nvSpPr>
        <p:spPr>
          <a:xfrm>
            <a:off x="643944" y="908943"/>
            <a:ext cx="8332630" cy="525457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44"/>
          <p:cNvSpPr txBox="1"/>
          <p:nvPr/>
        </p:nvSpPr>
        <p:spPr>
          <a:xfrm>
            <a:off x="9104962" y="1449855"/>
            <a:ext cx="283603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ANIMACIÓN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3D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99" name="Google Shape;10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726" y="1215620"/>
            <a:ext cx="8251066" cy="46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5"/>
          <p:cNvSpPr txBox="1"/>
          <p:nvPr/>
        </p:nvSpPr>
        <p:spPr>
          <a:xfrm>
            <a:off x="4928574" y="4952909"/>
            <a:ext cx="236314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DEMHEAL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105" name="Google Shape;11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853" y="836924"/>
            <a:ext cx="4066590" cy="4430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6095999" y="5304103"/>
            <a:ext cx="6075889" cy="15614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20110" y="5296525"/>
            <a:ext cx="6075889" cy="15614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 rot="10800000">
            <a:off x="-34185" y="-14514"/>
            <a:ext cx="12246295" cy="2785063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 rot="5400000">
            <a:off x="324191" y="-338708"/>
            <a:ext cx="5377620" cy="6026005"/>
          </a:xfrm>
          <a:prstGeom prst="triangle">
            <a:avLst>
              <a:gd fmla="val 50000" name="adj"/>
            </a:avLst>
          </a:prstGeom>
          <a:solidFill>
            <a:srgbClr val="F4B08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20110" y="2616734"/>
            <a:ext cx="12192000" cy="2679791"/>
          </a:xfrm>
          <a:prstGeom prst="triangle">
            <a:avLst>
              <a:gd fmla="val 50000" name="adj"/>
            </a:avLst>
          </a:prstGeom>
          <a:solidFill>
            <a:srgbClr val="A8D0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 rot="-5400000">
            <a:off x="6505198" y="-374574"/>
            <a:ext cx="5297716" cy="6075889"/>
          </a:xfrm>
          <a:prstGeom prst="triangle">
            <a:avLst>
              <a:gd fmla="val 50000" name="adj"/>
            </a:avLst>
          </a:prstGeom>
          <a:solidFill>
            <a:srgbClr val="FEE59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16"/>
          <p:cNvCxnSpPr/>
          <p:nvPr/>
        </p:nvCxnSpPr>
        <p:spPr>
          <a:xfrm flipH="1" rot="10800000">
            <a:off x="0" y="5312229"/>
            <a:ext cx="12192000" cy="1451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16"/>
          <p:cNvSpPr/>
          <p:nvPr/>
        </p:nvSpPr>
        <p:spPr>
          <a:xfrm>
            <a:off x="4476832" y="1041400"/>
            <a:ext cx="3238335" cy="3302001"/>
          </a:xfrm>
          <a:prstGeom prst="donut">
            <a:avLst>
              <a:gd fmla="val 25000" name="adj"/>
            </a:avLst>
          </a:prstGeom>
          <a:solidFill>
            <a:srgbClr val="0091AF"/>
          </a:solidFill>
          <a:ln cap="flat" cmpd="sng" w="12700">
            <a:solidFill>
              <a:srgbClr val="0091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16"/>
          <p:cNvCxnSpPr/>
          <p:nvPr/>
        </p:nvCxnSpPr>
        <p:spPr>
          <a:xfrm flipH="1">
            <a:off x="0" y="0"/>
            <a:ext cx="12192000" cy="531222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16"/>
          <p:cNvCxnSpPr/>
          <p:nvPr/>
        </p:nvCxnSpPr>
        <p:spPr>
          <a:xfrm>
            <a:off x="0" y="0"/>
            <a:ext cx="12192000" cy="53122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n relacionada" id="151" name="Google Shape;1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835" y="1367971"/>
            <a:ext cx="2572328" cy="25762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6"/>
          <p:cNvCxnSpPr/>
          <p:nvPr/>
        </p:nvCxnSpPr>
        <p:spPr>
          <a:xfrm>
            <a:off x="6095999" y="5326743"/>
            <a:ext cx="0" cy="15312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16"/>
          <p:cNvSpPr txBox="1"/>
          <p:nvPr/>
        </p:nvSpPr>
        <p:spPr>
          <a:xfrm>
            <a:off x="5450629" y="1216549"/>
            <a:ext cx="12907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Piensa y Siente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7051202" y="2471447"/>
            <a:ext cx="360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Ve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581274" y="3759590"/>
            <a:ext cx="1029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Hace y Dice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4476831" y="2471447"/>
            <a:ext cx="779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Escucha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231403" y="5526117"/>
            <a:ext cx="587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Duele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1373576" y="5482574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Aspira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461382" y="433391"/>
            <a:ext cx="163959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Inseguridad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frente a lo “nuevo”.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4100981" y="213065"/>
            <a:ext cx="163959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No desea dejar su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autonomía.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5963547" y="220060"/>
            <a:ext cx="185233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Teme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 los cambios impactantes.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916586" y="294892"/>
            <a:ext cx="163959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entristece las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limitaciones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por los cuidados.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468638" y="2117504"/>
            <a:ext cx="16395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</a:t>
            </a: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comodidad y bienestar.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577159" y="2749957"/>
            <a:ext cx="1639599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Escucha constantemente que es una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carga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para su familia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524913" y="1155287"/>
            <a:ext cx="163959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repiten sobre su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medicación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patología.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581274" y="4368683"/>
            <a:ext cx="163959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Actúa de forma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impredecible.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083028" y="4034650"/>
            <a:ext cx="163959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Dice sentir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disgusto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por la rutina de cuidados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7506451" y="4060906"/>
            <a:ext cx="1796186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Intenta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salir de su rutina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constantemente.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8083762" y="2098811"/>
            <a:ext cx="185233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 entorno se centra en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controles médicos</a:t>
            </a: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 su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casa</a:t>
            </a: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9877433" y="3227983"/>
            <a:ext cx="220902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preocupa </a:t>
            </a: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la 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creciente dependencia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que desarrolla.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9968237" y="1086039"/>
            <a:ext cx="220902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incomodidad y tensión</a:t>
            </a: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 sus cuidadores.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004677" y="5667240"/>
            <a:ext cx="163959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frustra el sentirse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excluido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 su entorno.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3450345" y="5487313"/>
            <a:ext cx="1805867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duele el sentirse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perdido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frente a lo “cotidiano” que ahora es desconocido.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6610723" y="5607121"/>
            <a:ext cx="185056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 la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autonomía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 la que gozaba anteriormente.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9017183" y="5615317"/>
            <a:ext cx="185056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Espera tener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tranquilidad y mejorar su salud.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6095999" y="5304103"/>
            <a:ext cx="6075889" cy="15614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20110" y="5296525"/>
            <a:ext cx="6075889" cy="15614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 rot="10800000">
            <a:off x="-34185" y="-14514"/>
            <a:ext cx="12246295" cy="2785063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/>
          <p:nvPr/>
        </p:nvSpPr>
        <p:spPr>
          <a:xfrm rot="5400000">
            <a:off x="324191" y="-338708"/>
            <a:ext cx="5377620" cy="6026005"/>
          </a:xfrm>
          <a:prstGeom prst="triangle">
            <a:avLst>
              <a:gd fmla="val 50000" name="adj"/>
            </a:avLst>
          </a:prstGeom>
          <a:solidFill>
            <a:srgbClr val="F4B08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0110" y="2616734"/>
            <a:ext cx="12192000" cy="2679791"/>
          </a:xfrm>
          <a:prstGeom prst="triangle">
            <a:avLst>
              <a:gd fmla="val 50000" name="adj"/>
            </a:avLst>
          </a:prstGeom>
          <a:solidFill>
            <a:srgbClr val="A8D0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/>
          <p:nvPr/>
        </p:nvSpPr>
        <p:spPr>
          <a:xfrm rot="-5400000">
            <a:off x="6505198" y="-374574"/>
            <a:ext cx="5297716" cy="6075889"/>
          </a:xfrm>
          <a:prstGeom prst="triangle">
            <a:avLst>
              <a:gd fmla="val 50000" name="adj"/>
            </a:avLst>
          </a:prstGeom>
          <a:solidFill>
            <a:srgbClr val="FEE59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17"/>
          <p:cNvCxnSpPr/>
          <p:nvPr/>
        </p:nvCxnSpPr>
        <p:spPr>
          <a:xfrm flipH="1" rot="10800000">
            <a:off x="0" y="5312229"/>
            <a:ext cx="12192000" cy="1451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17"/>
          <p:cNvSpPr/>
          <p:nvPr/>
        </p:nvSpPr>
        <p:spPr>
          <a:xfrm>
            <a:off x="4476832" y="1041400"/>
            <a:ext cx="3238335" cy="3302001"/>
          </a:xfrm>
          <a:prstGeom prst="donut">
            <a:avLst>
              <a:gd fmla="val 25000" name="adj"/>
            </a:avLst>
          </a:prstGeom>
          <a:solidFill>
            <a:srgbClr val="0091AF"/>
          </a:solidFill>
          <a:ln cap="flat" cmpd="sng" w="12700">
            <a:solidFill>
              <a:srgbClr val="0091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flipH="1">
            <a:off x="0" y="0"/>
            <a:ext cx="12192000" cy="531222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17"/>
          <p:cNvCxnSpPr/>
          <p:nvPr/>
        </p:nvCxnSpPr>
        <p:spPr>
          <a:xfrm>
            <a:off x="0" y="0"/>
            <a:ext cx="12192000" cy="53122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17"/>
          <p:cNvCxnSpPr/>
          <p:nvPr/>
        </p:nvCxnSpPr>
        <p:spPr>
          <a:xfrm>
            <a:off x="6095999" y="5326743"/>
            <a:ext cx="0" cy="15312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17"/>
          <p:cNvSpPr txBox="1"/>
          <p:nvPr/>
        </p:nvSpPr>
        <p:spPr>
          <a:xfrm>
            <a:off x="5450629" y="1216549"/>
            <a:ext cx="12907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Piensa y Siente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7051202" y="2471447"/>
            <a:ext cx="360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Ve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5581274" y="3759590"/>
            <a:ext cx="1029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Hace y Dice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4476831" y="2471447"/>
            <a:ext cx="779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Escucha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231403" y="5526117"/>
            <a:ext cx="587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Duele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11373576" y="5482574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Aspira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3759286" y="143324"/>
            <a:ext cx="136380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Inseguridad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frente a la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autonomía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que demanda el paciente.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5450629" y="33531"/>
            <a:ext cx="205045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No desea entregar el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cuidado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del paciente a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extraños.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1969876" y="-7473"/>
            <a:ext cx="185233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Teme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por la reacción del paciente a estímulos distintos.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7842601" y="165443"/>
            <a:ext cx="211090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Siente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impotencia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por no poder brindarle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tranquilidad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2468638" y="2117504"/>
            <a:ext cx="1639599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 objetos y servicios recomendados por </a:t>
            </a: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especialistas.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577159" y="2749957"/>
            <a:ext cx="1639599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Escucha reiteradamente acerca de la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inseguridad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 la patología.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390952" y="1430507"/>
            <a:ext cx="192361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Espera que el paciente se encuentre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cómodo.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3288437" y="3963596"/>
            <a:ext cx="163959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Permite que el paciente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salga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en días lúcidos.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5" name="Google Shape;205;p17"/>
          <p:cNvSpPr txBox="1"/>
          <p:nvPr/>
        </p:nvSpPr>
        <p:spPr>
          <a:xfrm>
            <a:off x="5581274" y="4463996"/>
            <a:ext cx="163959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 centra en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brindar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empatía.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7387660" y="4273928"/>
            <a:ext cx="226544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 abstiene de salir y dejar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solo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al paciente.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8083762" y="2098811"/>
            <a:ext cx="185233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 entorno se centra en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controles médicos</a:t>
            </a: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 su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casa</a:t>
            </a: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9877433" y="3227983"/>
            <a:ext cx="220902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ofrecen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enfermero permanente o ancianato.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9640272" y="1125897"/>
            <a:ext cx="273560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preocupa la creciente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dependencia </a:t>
            </a:r>
            <a:r>
              <a:rPr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 decreciente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lapsos de lucidez.</a:t>
            </a:r>
            <a:endParaRPr sz="1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0" name="Google Shape;210;p17"/>
          <p:cNvSpPr txBox="1"/>
          <p:nvPr/>
        </p:nvSpPr>
        <p:spPr>
          <a:xfrm>
            <a:off x="1029716" y="5600804"/>
            <a:ext cx="163959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Teme que el paciente se encuentre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solo.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3205302" y="5614418"/>
            <a:ext cx="180586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preocupa que el paciente se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lastime o extravíe.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6610723" y="5607121"/>
            <a:ext cx="185056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 darle un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equilibrio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entre lo que necesita y lo que quiere.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9017183" y="5615317"/>
            <a:ext cx="185056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Espera mejorar la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calidad de vida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del paciente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nurse vector" id="214" name="Google Shape;214;p17"/>
          <p:cNvPicPr preferRelativeResize="0"/>
          <p:nvPr/>
        </p:nvPicPr>
        <p:blipFill rotWithShape="1">
          <a:blip r:embed="rId3">
            <a:alphaModFix/>
          </a:blip>
          <a:srcRect b="14150" l="46600" r="7600" t="12783"/>
          <a:stretch/>
        </p:blipFill>
        <p:spPr>
          <a:xfrm>
            <a:off x="5788802" y="1726321"/>
            <a:ext cx="1206170" cy="1924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15" name="Google Shape;215;p17"/>
          <p:cNvPicPr preferRelativeResize="0"/>
          <p:nvPr/>
        </p:nvPicPr>
        <p:blipFill rotWithShape="1">
          <a:blip r:embed="rId4">
            <a:alphaModFix/>
          </a:blip>
          <a:srcRect b="11444" l="35553" r="32960" t="15432"/>
          <a:stretch/>
        </p:blipFill>
        <p:spPr>
          <a:xfrm>
            <a:off x="4865132" y="1732517"/>
            <a:ext cx="1129794" cy="183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3635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1999" l="764" r="764" t="1111"/>
          <a:stretch/>
        </p:blipFill>
        <p:spPr>
          <a:xfrm>
            <a:off x="2057400" y="45956"/>
            <a:ext cx="8061960" cy="681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F5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 b="19234" l="22785" r="9283" t="20455"/>
          <a:stretch/>
        </p:blipFill>
        <p:spPr>
          <a:xfrm>
            <a:off x="0" y="0"/>
            <a:ext cx="12195531" cy="60788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/>
          <p:nvPr/>
        </p:nvSpPr>
        <p:spPr>
          <a:xfrm>
            <a:off x="939798" y="1091362"/>
            <a:ext cx="10518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OBJETIVOS</a:t>
            </a:r>
            <a:endParaRPr b="1"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3827681" y="2721055"/>
            <a:ext cx="1412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RESTRICCIONES</a:t>
            </a:r>
            <a:endParaRPr b="1"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7199513" y="2721055"/>
            <a:ext cx="1064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FUNCIONES</a:t>
            </a:r>
            <a:endParaRPr b="1"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10454071" y="1091362"/>
            <a:ext cx="7777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MEDIOS</a:t>
            </a:r>
            <a:endParaRPr b="1"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5230380" y="521137"/>
            <a:ext cx="17347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ATRIBUTOS</a:t>
            </a:r>
            <a:endParaRPr b="1"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208875" y="1950206"/>
            <a:ext cx="26980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Debe ser seguro para el paciente.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 no afecte la comodidad del paciente.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 el dispositivo sea de fácil adaptación.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 sea estético para no alertar a los pacientes.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3264941" y="3309392"/>
            <a:ext cx="26980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Debe ser pequeño (no sobrepasar los 15cm de largo).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 la información tenga niveles de privacidad (solo lo puedan cambiar cuidadores).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6382831" y="3309391"/>
            <a:ext cx="26980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Informar acerca de: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Datos personales.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Signos Vitales.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Ubicación.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Cronograma de Actividades.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9493920" y="1950206"/>
            <a:ext cx="26980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Plataforma programable.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Sensores de pulso y ultrasonido.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Pantalla adaptada para reproducir la información.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Laptop.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F5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>
            <a:off x="-340562" y="392348"/>
            <a:ext cx="686514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PROCESOS</a:t>
            </a:r>
            <a:r>
              <a:rPr b="1" lang="es-CO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 DE INDAGACIÓN</a:t>
            </a:r>
            <a:endParaRPr b="1"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40" name="Google Shape;240;p20"/>
          <p:cNvPicPr preferRelativeResize="0"/>
          <p:nvPr/>
        </p:nvPicPr>
        <p:blipFill rotWithShape="1">
          <a:blip r:embed="rId3">
            <a:alphaModFix/>
          </a:blip>
          <a:srcRect b="11487" l="25123" r="10932" t="25309"/>
          <a:stretch/>
        </p:blipFill>
        <p:spPr>
          <a:xfrm>
            <a:off x="3977779" y="1801068"/>
            <a:ext cx="7767751" cy="431675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/>
          <p:nvPr/>
        </p:nvSpPr>
        <p:spPr>
          <a:xfrm>
            <a:off x="342018" y="2375919"/>
            <a:ext cx="332846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EFC94C"/>
                </a:solidFill>
                <a:latin typeface="Teko"/>
                <a:ea typeface="Teko"/>
                <a:cs typeface="Teko"/>
                <a:sym typeface="Teko"/>
              </a:rPr>
              <a:t>Observaciones documentadas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F6D3B"/>
                </a:solidFill>
                <a:latin typeface="Teko"/>
                <a:ea typeface="Teko"/>
                <a:cs typeface="Teko"/>
                <a:sym typeface="Teko"/>
              </a:rPr>
              <a:t>Encuestas generales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45A9B8"/>
                </a:solidFill>
                <a:latin typeface="Teko"/>
                <a:ea typeface="Teko"/>
                <a:cs typeface="Teko"/>
                <a:sym typeface="Teko"/>
              </a:rPr>
              <a:t>Entrevistas a expertos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Realizada a 66 personas entre los 15 y los 60 años, directores de geriátricos y especialistas en la  salud.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F5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/>
          <p:nvPr/>
        </p:nvSpPr>
        <p:spPr>
          <a:xfrm>
            <a:off x="5071951" y="2446449"/>
            <a:ext cx="1339403" cy="2047740"/>
          </a:xfrm>
          <a:prstGeom prst="rect">
            <a:avLst/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/>
          <p:nvPr/>
        </p:nvSpPr>
        <p:spPr>
          <a:xfrm rot="336766">
            <a:off x="5106452" y="3793788"/>
            <a:ext cx="1411833" cy="774700"/>
          </a:xfrm>
          <a:prstGeom prst="rect">
            <a:avLst/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 rot="908657">
            <a:off x="6047657" y="2681000"/>
            <a:ext cx="706996" cy="1895231"/>
          </a:xfrm>
          <a:prstGeom prst="rect">
            <a:avLst/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 rot="1995443">
            <a:off x="5230802" y="2303551"/>
            <a:ext cx="1792778" cy="412750"/>
          </a:xfrm>
          <a:prstGeom prst="rect">
            <a:avLst/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4616450" y="1738221"/>
            <a:ext cx="1510741" cy="708227"/>
          </a:xfrm>
          <a:prstGeom prst="triangle">
            <a:avLst>
              <a:gd fmla="val 50000" name="adj"/>
            </a:avLst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/>
          <p:nvPr/>
        </p:nvSpPr>
        <p:spPr>
          <a:xfrm rot="2010938">
            <a:off x="6931323" y="2562936"/>
            <a:ext cx="1279750" cy="479632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7407432" y="2030383"/>
            <a:ext cx="1510370" cy="894065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/>
          <p:nvPr/>
        </p:nvSpPr>
        <p:spPr>
          <a:xfrm rot="-1091653">
            <a:off x="7899859" y="2827071"/>
            <a:ext cx="982363" cy="385203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8691880" y="2847220"/>
            <a:ext cx="225922" cy="185094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7408189" y="1574664"/>
            <a:ext cx="2047588" cy="847255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1"/>
          <p:cNvSpPr/>
          <p:nvPr/>
        </p:nvSpPr>
        <p:spPr>
          <a:xfrm rot="-1480266">
            <a:off x="6780690" y="1926475"/>
            <a:ext cx="1803196" cy="370631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1"/>
          <p:cNvSpPr/>
          <p:nvPr/>
        </p:nvSpPr>
        <p:spPr>
          <a:xfrm rot="1413424">
            <a:off x="6558723" y="2277354"/>
            <a:ext cx="507884" cy="24458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1"/>
          <p:cNvSpPr/>
          <p:nvPr/>
        </p:nvSpPr>
        <p:spPr>
          <a:xfrm rot="2076398">
            <a:off x="6860518" y="2402539"/>
            <a:ext cx="392874" cy="144652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5812368" y="451234"/>
            <a:ext cx="2424735" cy="982980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5489415" y="1402032"/>
            <a:ext cx="2271683" cy="287198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/>
          <p:nvPr/>
        </p:nvSpPr>
        <p:spPr>
          <a:xfrm rot="10800000">
            <a:off x="5489415" y="1692862"/>
            <a:ext cx="1849457" cy="627894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/>
          <p:nvPr/>
        </p:nvSpPr>
        <p:spPr>
          <a:xfrm rot="-1451258">
            <a:off x="6310653" y="1816273"/>
            <a:ext cx="1180349" cy="27305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1"/>
          <p:cNvSpPr/>
          <p:nvPr/>
        </p:nvSpPr>
        <p:spPr>
          <a:xfrm rot="5866127">
            <a:off x="7488445" y="1080201"/>
            <a:ext cx="879701" cy="703171"/>
          </a:xfrm>
          <a:prstGeom prst="triangle">
            <a:avLst>
              <a:gd fmla="val 48415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5489415" y="857411"/>
            <a:ext cx="501303" cy="646943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1"/>
          <p:cNvSpPr/>
          <p:nvPr/>
        </p:nvSpPr>
        <p:spPr>
          <a:xfrm rot="211616">
            <a:off x="6754543" y="3947818"/>
            <a:ext cx="2085924" cy="736677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7969250" y="3467100"/>
            <a:ext cx="948552" cy="749300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6905293" y="3467100"/>
            <a:ext cx="1063957" cy="565150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6965161" y="3124200"/>
            <a:ext cx="1004089" cy="342900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1"/>
          <p:cNvSpPr/>
          <p:nvPr/>
        </p:nvSpPr>
        <p:spPr>
          <a:xfrm rot="-8687332">
            <a:off x="6834409" y="2926203"/>
            <a:ext cx="492810" cy="685800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1"/>
          <p:cNvSpPr/>
          <p:nvPr/>
        </p:nvSpPr>
        <p:spPr>
          <a:xfrm rot="-5400000">
            <a:off x="8298699" y="2983263"/>
            <a:ext cx="295802" cy="942409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1"/>
          <p:cNvSpPr/>
          <p:nvPr/>
        </p:nvSpPr>
        <p:spPr>
          <a:xfrm rot="-6207021">
            <a:off x="8388466" y="2877615"/>
            <a:ext cx="142728" cy="919854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1"/>
          <p:cNvSpPr/>
          <p:nvPr/>
        </p:nvSpPr>
        <p:spPr>
          <a:xfrm rot="282414">
            <a:off x="6626226" y="3785074"/>
            <a:ext cx="367511" cy="832697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1"/>
          <p:cNvSpPr/>
          <p:nvPr/>
        </p:nvSpPr>
        <p:spPr>
          <a:xfrm rot="963987">
            <a:off x="6747864" y="3447525"/>
            <a:ext cx="283382" cy="1130578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6592680" y="4517696"/>
            <a:ext cx="217301" cy="100235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8806592" y="4032251"/>
            <a:ext cx="111210" cy="711555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4318000" y="4617931"/>
            <a:ext cx="753951" cy="1942320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5060463" y="4669299"/>
            <a:ext cx="998635" cy="1546118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5485608" y="4665071"/>
            <a:ext cx="1391248" cy="1342168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5476049" y="4762557"/>
            <a:ext cx="1391248" cy="1342168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5318358" y="4882238"/>
            <a:ext cx="1391248" cy="1342168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1"/>
          <p:cNvSpPr/>
          <p:nvPr/>
        </p:nvSpPr>
        <p:spPr>
          <a:xfrm rot="5400000">
            <a:off x="5121194" y="3751650"/>
            <a:ext cx="204480" cy="1810530"/>
          </a:xfrm>
          <a:prstGeom prst="triangle">
            <a:avLst>
              <a:gd fmla="val 54658" name="adj"/>
            </a:avLst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1"/>
          <p:cNvSpPr/>
          <p:nvPr/>
        </p:nvSpPr>
        <p:spPr>
          <a:xfrm>
            <a:off x="5076301" y="6211890"/>
            <a:ext cx="270660" cy="348361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1"/>
          <p:cNvSpPr/>
          <p:nvPr/>
        </p:nvSpPr>
        <p:spPr>
          <a:xfrm rot="5110133">
            <a:off x="5481346" y="5814319"/>
            <a:ext cx="548118" cy="872236"/>
          </a:xfrm>
          <a:prstGeom prst="triangle">
            <a:avLst>
              <a:gd fmla="val 48973" name="adj"/>
            </a:avLst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8102364" y="4843463"/>
            <a:ext cx="1695450" cy="1623843"/>
          </a:xfrm>
          <a:prstGeom prst="ellipse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8992806" y="5263851"/>
            <a:ext cx="1003303" cy="1327150"/>
          </a:xfrm>
          <a:prstGeom prst="ellipse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9455778" y="5336155"/>
            <a:ext cx="540332" cy="1272549"/>
          </a:xfrm>
          <a:prstGeom prst="ellipse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1"/>
          <p:cNvSpPr/>
          <p:nvPr/>
        </p:nvSpPr>
        <p:spPr>
          <a:xfrm rot="-3059553">
            <a:off x="9350488" y="4772278"/>
            <a:ext cx="330198" cy="952723"/>
          </a:xfrm>
          <a:prstGeom prst="ellipse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5610772" y="5860352"/>
            <a:ext cx="4084091" cy="748352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1"/>
          <p:cNvSpPr/>
          <p:nvPr/>
        </p:nvSpPr>
        <p:spPr>
          <a:xfrm rot="-4773889">
            <a:off x="7053689" y="4232819"/>
            <a:ext cx="276589" cy="1163891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1"/>
          <p:cNvSpPr/>
          <p:nvPr/>
        </p:nvSpPr>
        <p:spPr>
          <a:xfrm rot="189427">
            <a:off x="7032329" y="4793668"/>
            <a:ext cx="1847087" cy="1745166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1"/>
          <p:cNvSpPr/>
          <p:nvPr/>
        </p:nvSpPr>
        <p:spPr>
          <a:xfrm rot="-3852732">
            <a:off x="6765224" y="4568666"/>
            <a:ext cx="162574" cy="520045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1"/>
          <p:cNvSpPr/>
          <p:nvPr/>
        </p:nvSpPr>
        <p:spPr>
          <a:xfrm rot="-3852732">
            <a:off x="6832060" y="4508509"/>
            <a:ext cx="211617" cy="746457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7012552" y="4818989"/>
            <a:ext cx="652639" cy="453917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6636595" y="5822140"/>
            <a:ext cx="548296" cy="313614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6886939" y="5359370"/>
            <a:ext cx="280687" cy="776384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1"/>
          <p:cNvSpPr/>
          <p:nvPr/>
        </p:nvSpPr>
        <p:spPr>
          <a:xfrm rot="3699531">
            <a:off x="6905419" y="4779746"/>
            <a:ext cx="584163" cy="480063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7010322" y="5138696"/>
            <a:ext cx="180930" cy="334621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1"/>
          <p:cNvSpPr/>
          <p:nvPr/>
        </p:nvSpPr>
        <p:spPr>
          <a:xfrm rot="-986741">
            <a:off x="6985777" y="5044247"/>
            <a:ext cx="181953" cy="192463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1"/>
          <p:cNvSpPr/>
          <p:nvPr/>
        </p:nvSpPr>
        <p:spPr>
          <a:xfrm rot="1538016">
            <a:off x="6906309" y="5819546"/>
            <a:ext cx="427427" cy="112790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6246318" y="6137974"/>
            <a:ext cx="792803" cy="314055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6625256" y="6135754"/>
            <a:ext cx="475531" cy="226946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1"/>
          <p:cNvSpPr/>
          <p:nvPr/>
        </p:nvSpPr>
        <p:spPr>
          <a:xfrm rot="9286424">
            <a:off x="5997815" y="6371816"/>
            <a:ext cx="431795" cy="80488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1"/>
          <p:cNvSpPr/>
          <p:nvPr/>
        </p:nvSpPr>
        <p:spPr>
          <a:xfrm rot="-1780271">
            <a:off x="6388307" y="6219354"/>
            <a:ext cx="261421" cy="120194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1"/>
          <p:cNvSpPr/>
          <p:nvPr/>
        </p:nvSpPr>
        <p:spPr>
          <a:xfrm rot="-2265486">
            <a:off x="6527603" y="6121651"/>
            <a:ext cx="261421" cy="120194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1"/>
          <p:cNvSpPr/>
          <p:nvPr/>
        </p:nvSpPr>
        <p:spPr>
          <a:xfrm rot="1923184">
            <a:off x="6541538" y="2328593"/>
            <a:ext cx="536762" cy="24458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1"/>
          <p:cNvSpPr/>
          <p:nvPr/>
        </p:nvSpPr>
        <p:spPr>
          <a:xfrm>
            <a:off x="8058313" y="2163904"/>
            <a:ext cx="699418" cy="894065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1"/>
          <p:cNvSpPr/>
          <p:nvPr/>
        </p:nvSpPr>
        <p:spPr>
          <a:xfrm rot="-2562836">
            <a:off x="8174563" y="1417875"/>
            <a:ext cx="49111" cy="45719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1"/>
          <p:cNvSpPr/>
          <p:nvPr/>
        </p:nvSpPr>
        <p:spPr>
          <a:xfrm rot="-1487839">
            <a:off x="7310636" y="1650397"/>
            <a:ext cx="327542" cy="180975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9430864" y="309884"/>
            <a:ext cx="1872623" cy="1808586"/>
          </a:xfrm>
          <a:prstGeom prst="sun">
            <a:avLst>
              <a:gd fmla="val 25000" name="adj"/>
            </a:avLst>
          </a:prstGeom>
          <a:solidFill>
            <a:srgbClr val="F5DC82"/>
          </a:solidFill>
          <a:ln cap="flat" cmpd="sng" w="12700">
            <a:solidFill>
              <a:srgbClr val="F5DC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5253033" y="2519480"/>
            <a:ext cx="1466661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Buscan </a:t>
            </a:r>
            <a:r>
              <a:rPr b="1" lang="es-CO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autonomía</a:t>
            </a:r>
            <a:r>
              <a:rPr b="1"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 cuestiones personales (movilidad, decisiones)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1" name="Google Shape;311;p21"/>
          <p:cNvSpPr/>
          <p:nvPr/>
        </p:nvSpPr>
        <p:spPr>
          <a:xfrm>
            <a:off x="5449413" y="1187871"/>
            <a:ext cx="237431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Atendidos por </a:t>
            </a:r>
            <a:r>
              <a:rPr b="1"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una sola </a:t>
            </a:r>
            <a:r>
              <a:rPr lang="es-CO" sz="1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persona, por la dificultad de crear empatía y confianza.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2" name="Google Shape;312;p21"/>
          <p:cNvSpPr/>
          <p:nvPr/>
        </p:nvSpPr>
        <p:spPr>
          <a:xfrm>
            <a:off x="7151279" y="1994471"/>
            <a:ext cx="1823432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eko"/>
              <a:buNone/>
            </a:pPr>
            <a:r>
              <a:rPr lang="es-CO" sz="1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Corren constante peligro de lastimarse debido a la </a:t>
            </a:r>
            <a:r>
              <a:rPr b="1"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pérdida de habilidades motrices</a:t>
            </a:r>
            <a:r>
              <a:rPr lang="es-CO" sz="1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4374359" y="4877086"/>
            <a:ext cx="258102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</a:pPr>
            <a:r>
              <a:rPr b="1" lang="es-CO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4 de 5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pacientes creen que su hogar actual es donde siempre han vivido y vivirán.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692905" y="1089065"/>
            <a:ext cx="304177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eko"/>
              <a:buNone/>
            </a:pPr>
            <a:r>
              <a:rPr b="1" lang="es-CO" sz="4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OBSERVACIONES DOCUMENTADAS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https://lh4.googleusercontent.com/2JgyJjIzacrjpW6tC13g7ZY6xENBjKRUrfgSNC__cwoihvHUMy7F8zdkanFWPp8tV1q5XahetZVrYO4Au8oYX9Cpi6RsxJKy0O4lZinyUNvCEGRTJPtIezn9CGDFioLNnZyHV9al" id="315" name="Google Shape;3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703" y="3087467"/>
            <a:ext cx="1105896" cy="1474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oJIHCfJ_2oOfUGAwnjTf6bBW9ErlJXwHrPel8IXOS6Ji4jZdk8NXdst566fjNqlVDfaGTZz383_lctRQeKd0GqEiEddZnoYHY9XDhi-jH02y_aiK7OXiQk44Y0ylIyBbydeWmZH_" id="316" name="Google Shape;3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642" y="4828688"/>
            <a:ext cx="1745366" cy="1317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oyUB7MEit3i-YVAePq7HZuvwIemd14hUZ7vKreLVTTMf0zHCCJJakXLt3SPPtqK1OWm_Rfonv9FwrNm-r_MgevGMdLoBJuIg6nwU2U-rGuz77K8lmXSiTSWRDah6rVoEE1favm1Y" id="317" name="Google Shape;3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357" y="3281274"/>
            <a:ext cx="1304042" cy="980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318" name="Google Shape;31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6141" y="3626470"/>
            <a:ext cx="2608057" cy="2608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319" name="Google Shape;31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6327" y="3526333"/>
            <a:ext cx="2793446" cy="2793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